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572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61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739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03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388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80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850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53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807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48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65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FF6C-92B1-48C6-B2EC-C510B1614DF9}" type="datetimeFigureOut">
              <a:rPr lang="pl-PL" smtClean="0"/>
              <a:t>2020.09.28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2BDE-CD38-40B4-8302-EEC87A7C9C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99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users/Pexels-2286921/?utm_source=link-attribution&amp;utm_medium=referral&amp;utm_campaign=image&amp;utm_content=1866468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?utm_source=link-attribution&amp;utm_medium=referral&amp;utm_campaign=image&amp;utm_content=1866468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5778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sz="5300" dirty="0"/>
              <a:t>Jak wpływać na samorząd lokalny?</a:t>
            </a:r>
            <a:br>
              <a:rPr lang="pl-PL" sz="5300" dirty="0"/>
            </a:br>
            <a:r>
              <a:rPr lang="pl-PL" sz="3100" dirty="0"/>
              <a:t>Czyli o współpracy między </a:t>
            </a:r>
            <a:r>
              <a:rPr lang="pl-PL" sz="3100" dirty="0" err="1"/>
              <a:t>ngo</a:t>
            </a:r>
            <a:r>
              <a:rPr lang="pl-PL" sz="3100" dirty="0"/>
              <a:t>, a władzą samorządową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66825" y="3180166"/>
            <a:ext cx="9144000" cy="1655762"/>
          </a:xfrm>
        </p:spPr>
        <p:txBody>
          <a:bodyPr/>
          <a:lstStyle/>
          <a:p>
            <a:r>
              <a:rPr lang="pl-PL" dirty="0"/>
              <a:t>Kazimierz </a:t>
            </a:r>
            <a:r>
              <a:rPr lang="pl-PL" dirty="0" err="1"/>
              <a:t>Szepiela</a:t>
            </a:r>
            <a:endParaRPr lang="pl-PL" dirty="0"/>
          </a:p>
          <a:p>
            <a:r>
              <a:rPr lang="pl-PL" dirty="0"/>
              <a:t>Fundacja Wspierania Organizacji Pozarządowych „Umbrella”</a:t>
            </a:r>
          </a:p>
          <a:p>
            <a:endParaRPr lang="pl-PL" dirty="0"/>
          </a:p>
        </p:txBody>
      </p:sp>
      <p:pic>
        <p:nvPicPr>
          <p:cNvPr id="4" name="Obraz 5" descr="logo-UMBRELLA-600pik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4" y="5050643"/>
            <a:ext cx="2284412" cy="118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160821E-23F5-445F-A61B-D7B82DF85B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65" y="5970739"/>
            <a:ext cx="4834269" cy="61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025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podnosić jakość współpracy?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5133975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Poznawajmy się w działaniu- wspólna realizacja projektów przez JST i </a:t>
            </a:r>
            <a:r>
              <a:rPr lang="pl-PL" dirty="0" err="1"/>
              <a:t>Ngo</a:t>
            </a:r>
            <a:endParaRPr lang="pl-PL" dirty="0"/>
          </a:p>
          <a:p>
            <a:r>
              <a:rPr lang="pl-PL" dirty="0"/>
              <a:t>Polityka małych kroków</a:t>
            </a:r>
          </a:p>
          <a:p>
            <a:r>
              <a:rPr lang="pl-PL" dirty="0"/>
              <a:t>Edukacja do dialogu władze, organizacje, obywateli.</a:t>
            </a:r>
          </a:p>
          <a:p>
            <a:r>
              <a:rPr lang="pl-PL" dirty="0"/>
              <a:t>Do realizacji większych działań przez </a:t>
            </a:r>
            <a:r>
              <a:rPr lang="pl-PL" dirty="0" err="1"/>
              <a:t>Ngo</a:t>
            </a:r>
            <a:r>
              <a:rPr lang="pl-PL" dirty="0"/>
              <a:t> twórzmy stabilne partnerstwa</a:t>
            </a:r>
          </a:p>
          <a:p>
            <a:r>
              <a:rPr lang="pl-PL" dirty="0"/>
              <a:t>Nagłaśniajmy udane wspólne inicjatywy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68500"/>
            <a:ext cx="5805488" cy="326558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096000" y="5800725"/>
            <a:ext cx="5805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by </a:t>
            </a:r>
            <a:r>
              <a:rPr lang="en-US" u="sng" dirty="0" err="1">
                <a:hlinkClick r:id="rId3"/>
              </a:rPr>
              <a:t>Pexels</a:t>
            </a:r>
            <a:r>
              <a:rPr lang="en-US" dirty="0"/>
              <a:t> from </a:t>
            </a:r>
            <a:r>
              <a:rPr lang="en-US" u="sng" dirty="0" err="1">
                <a:hlinkClick r:id="rId4"/>
              </a:rPr>
              <a:t>Pixabay</a:t>
            </a:r>
            <a:r>
              <a:rPr lang="en-US" dirty="0"/>
              <a:t>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4792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3887" y="2782887"/>
            <a:ext cx="10515600" cy="10318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dirty="0"/>
              <a:t>Dziękuje za uwagę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506988E-7781-4D44-992E-AA85E73830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552" y="5730745"/>
            <a:ext cx="4834269" cy="61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1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Zacznijmy od…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25738"/>
            <a:ext cx="10515600" cy="1489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7200" dirty="0"/>
              <a:t>Zasady Subsydiarności</a:t>
            </a:r>
          </a:p>
        </p:txBody>
      </p:sp>
    </p:spTree>
    <p:extLst>
      <p:ext uri="{BB962C8B-B14F-4D97-AF65-F5344CB8AC3E}">
        <p14:creationId xmlns:p14="http://schemas.microsoft.com/office/powerpoint/2010/main" val="26325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/>
              <a:t>Zasada Subsydiarności- pomocniczości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5438"/>
            <a:ext cx="10515600" cy="49339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Władze Centralne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Samorząd Terytorialny ( województwo- powiat- gmina)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Organizacje społeczne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               Mieszkańcy</a:t>
            </a:r>
          </a:p>
          <a:p>
            <a:pPr algn="ctr"/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5600700" y="2114550"/>
            <a:ext cx="771525" cy="814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5600699" y="3507581"/>
            <a:ext cx="771525" cy="814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5600699" y="4900612"/>
            <a:ext cx="771525" cy="814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5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Samorząd terytorialny, a organizacje pozarządowe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164556"/>
            <a:ext cx="4862513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Gramy do jednej bramki!</a:t>
            </a:r>
          </a:p>
          <a:p>
            <a:r>
              <a:rPr lang="pl-PL" dirty="0"/>
              <a:t>Dążymy do zaspokajania potrzeb naszych społeczności</a:t>
            </a:r>
          </a:p>
          <a:p>
            <a:r>
              <a:rPr lang="pl-PL" dirty="0"/>
              <a:t>Korzystamy z podobnych zasobów.</a:t>
            </a:r>
          </a:p>
          <a:p>
            <a:r>
              <a:rPr lang="pl-PL" dirty="0"/>
              <a:t>A więc konkurencja czy kooperacja?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64556"/>
            <a:ext cx="5426924" cy="3621882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096000" y="5986463"/>
            <a:ext cx="5426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err="1"/>
              <a:t>Designed</a:t>
            </a:r>
            <a:r>
              <a:rPr lang="pl-PL" sz="1400" dirty="0"/>
              <a:t> by </a:t>
            </a:r>
            <a:r>
              <a:rPr lang="pl-PL" sz="1400" dirty="0" err="1"/>
              <a:t>jcomp</a:t>
            </a:r>
            <a:r>
              <a:rPr lang="pl-PL" sz="1400" dirty="0"/>
              <a:t> / </a:t>
            </a:r>
            <a:r>
              <a:rPr lang="pl-PL" sz="1400" dirty="0" err="1"/>
              <a:t>Freepik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01232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współpracy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600" dirty="0"/>
              <a:t>merytoryczna</a:t>
            </a:r>
          </a:p>
          <a:p>
            <a:r>
              <a:rPr lang="pl-PL" sz="3600" dirty="0"/>
              <a:t>finansowa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5" y="1100931"/>
            <a:ext cx="5542757" cy="554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7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0510"/>
            <a:ext cx="10515600" cy="860178"/>
          </a:xfrm>
        </p:spPr>
        <p:txBody>
          <a:bodyPr>
            <a:normAutofit fontScale="90000"/>
          </a:bodyPr>
          <a:lstStyle/>
          <a:p>
            <a:r>
              <a:rPr lang="pl-PL" dirty="0"/>
              <a:t>Wybrane obszary współpracy merytorycznej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wzajemne informowanie się o planowanych kierunkach działalności przez organy administracji publicznej i organizacje.</a:t>
            </a:r>
          </a:p>
          <a:p>
            <a:pPr lvl="0"/>
            <a:r>
              <a:rPr lang="pl-PL" dirty="0"/>
              <a:t>konsultowanie z organizacjami pozarządowymi projektów aktów prawnych w obszarach zainteresowania organizacji.</a:t>
            </a:r>
          </a:p>
          <a:p>
            <a:pPr lvl="0"/>
            <a:r>
              <a:rPr lang="pl-PL" dirty="0"/>
              <a:t>tworzenie wspólnych zespołów doradczych i inicjatywnych, składających się z przedstawicieli sektora pozarządowego i administracji publicznej.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992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3616"/>
          </a:xfrm>
        </p:spPr>
        <p:txBody>
          <a:bodyPr/>
          <a:lstStyle/>
          <a:p>
            <a:r>
              <a:rPr lang="pl-PL" dirty="0"/>
              <a:t>Wybrane formy współpracy merytorycznej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Zespoły doraźne</a:t>
            </a:r>
          </a:p>
          <a:p>
            <a:pPr lvl="0"/>
            <a:r>
              <a:rPr lang="pl-PL" dirty="0"/>
              <a:t>Rady działalności pożytku publicznego- reprezentacja, instytucjonalizacja, ciągłość współpracy, możliwość lepszego poznania perspektyw</a:t>
            </a:r>
          </a:p>
          <a:p>
            <a:pPr lvl="0"/>
            <a:r>
              <a:rPr lang="pl-PL" dirty="0"/>
              <a:t>Roczne i wieloletnie programy współpracy</a:t>
            </a:r>
          </a:p>
          <a:p>
            <a:pPr lvl="0"/>
            <a:r>
              <a:rPr lang="pl-PL" dirty="0"/>
              <a:t>Komisje konkursowe powoływane do opiniowana ofert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644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Wybrane narzędzia z obszaru współpracy finansowej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68538"/>
            <a:ext cx="6505575" cy="4351338"/>
          </a:xfrm>
        </p:spPr>
        <p:txBody>
          <a:bodyPr/>
          <a:lstStyle/>
          <a:p>
            <a:r>
              <a:rPr lang="pl-PL" dirty="0"/>
              <a:t>Otwarte konkursy ofert</a:t>
            </a:r>
          </a:p>
          <a:p>
            <a:r>
              <a:rPr lang="pl-PL" dirty="0"/>
              <a:t>Procedura poza konkursowa 19a</a:t>
            </a:r>
          </a:p>
          <a:p>
            <a:r>
              <a:rPr lang="pl-PL" dirty="0"/>
              <a:t>Konkurs na podstawie art. 12 z Ustawy o</a:t>
            </a:r>
          </a:p>
          <a:p>
            <a:r>
              <a:rPr lang="pl-PL" dirty="0"/>
              <a:t>Inicjatywa Lokalna</a:t>
            </a:r>
          </a:p>
          <a:p>
            <a:r>
              <a:rPr lang="pl-PL" dirty="0"/>
              <a:t>Promesy do projektów</a:t>
            </a:r>
          </a:p>
          <a:p>
            <a:r>
              <a:rPr lang="pl-PL" dirty="0"/>
              <a:t>Wspólne projekty- wspólne finansowanie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060" y="2386012"/>
            <a:ext cx="4135869" cy="275748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7568060" y="5386388"/>
            <a:ext cx="4135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/>
              <a:t>Designed</a:t>
            </a:r>
            <a:r>
              <a:rPr lang="pl-PL" dirty="0"/>
              <a:t> by </a:t>
            </a:r>
            <a:r>
              <a:rPr lang="pl-PL" dirty="0" err="1"/>
              <a:t>jcomp</a:t>
            </a:r>
            <a:r>
              <a:rPr lang="pl-PL" dirty="0"/>
              <a:t> / </a:t>
            </a:r>
            <a:r>
              <a:rPr lang="pl-PL" dirty="0" err="1"/>
              <a:t>Freepik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133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55677"/>
            <a:ext cx="10515600" cy="835011"/>
          </a:xfrm>
        </p:spPr>
        <p:txBody>
          <a:bodyPr>
            <a:normAutofit fontScale="90000"/>
          </a:bodyPr>
          <a:lstStyle/>
          <a:p>
            <a:r>
              <a:rPr lang="pl-PL" dirty="0"/>
              <a:t>Teoria a praktyka- Czemu się nie udaje tak, ja byśmy chcieli?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4505325" cy="4351338"/>
          </a:xfrm>
        </p:spPr>
        <p:txBody>
          <a:bodyPr/>
          <a:lstStyle/>
          <a:p>
            <a:r>
              <a:rPr lang="pl-PL" dirty="0"/>
              <a:t>zbyt duże oczekiwania- natychmiastowe efekty</a:t>
            </a:r>
          </a:p>
          <a:p>
            <a:r>
              <a:rPr lang="pl-PL" dirty="0"/>
              <a:t>współpraca kosztuje czas i wysiłek</a:t>
            </a:r>
          </a:p>
          <a:p>
            <a:r>
              <a:rPr lang="pl-PL" dirty="0"/>
              <a:t>brakuje nam kompetencji komunikacyjnych</a:t>
            </a:r>
          </a:p>
          <a:p>
            <a:r>
              <a:rPr lang="pl-PL" dirty="0"/>
              <a:t>mamy złe doświadczenia z przeszłości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026" y="1928814"/>
            <a:ext cx="4629150" cy="347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71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282</Words>
  <Application>Microsoft Office PowerPoint</Application>
  <PresentationFormat>Panoramiczny</PresentationFormat>
  <Paragraphs>55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Jak wpływać na samorząd lokalny? Czyli o współpracy między ngo, a władzą samorządową </vt:lpstr>
      <vt:lpstr>Zacznijmy od…</vt:lpstr>
      <vt:lpstr>Zasada Subsydiarności- pomocniczości</vt:lpstr>
      <vt:lpstr>Samorząd terytorialny, a organizacje pozarządowe</vt:lpstr>
      <vt:lpstr>Rodzaje współpracy</vt:lpstr>
      <vt:lpstr>Wybrane obszary współpracy merytorycznej </vt:lpstr>
      <vt:lpstr>Wybrane formy współpracy merytorycznej</vt:lpstr>
      <vt:lpstr>Wybrane narzędzia z obszaru współpracy finansowej</vt:lpstr>
      <vt:lpstr>Teoria a praktyka- Czemu się nie udaje tak, ja byśmy chcieli? </vt:lpstr>
      <vt:lpstr>Jak podnosić jakość współpracy?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wpływać na samorząd lokalny? Czyli o współpracy między ngo, a władzą samorządową</dc:title>
  <dc:creator>ja</dc:creator>
  <cp:lastModifiedBy>Priv</cp:lastModifiedBy>
  <cp:revision>13</cp:revision>
  <dcterms:created xsi:type="dcterms:W3CDTF">2020-04-09T10:33:51Z</dcterms:created>
  <dcterms:modified xsi:type="dcterms:W3CDTF">2020-09-28T12:05:32Z</dcterms:modified>
</cp:coreProperties>
</file>