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7"/>
  </p:notesMasterIdLst>
  <p:sldIdLst>
    <p:sldId id="256" r:id="rId2"/>
    <p:sldId id="360" r:id="rId3"/>
    <p:sldId id="341" r:id="rId4"/>
    <p:sldId id="331" r:id="rId5"/>
    <p:sldId id="347" r:id="rId6"/>
    <p:sldId id="334" r:id="rId7"/>
    <p:sldId id="332" r:id="rId8"/>
    <p:sldId id="348" r:id="rId9"/>
    <p:sldId id="318" r:id="rId10"/>
    <p:sldId id="345" r:id="rId11"/>
    <p:sldId id="272" r:id="rId12"/>
    <p:sldId id="340" r:id="rId13"/>
    <p:sldId id="274" r:id="rId14"/>
    <p:sldId id="275" r:id="rId15"/>
    <p:sldId id="361"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210"/>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483C6F-DDB6-4E2E-849E-2F69F77563FD}" type="datetimeFigureOut">
              <a:rPr lang="de-DE" smtClean="0"/>
              <a:t>28.09.2020</a:t>
            </a:fld>
            <a:endParaRPr lang="de-DE"/>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44D9B7-392B-432B-A535-564F3CA4A1A8}" type="slidenum">
              <a:rPr lang="de-DE" smtClean="0"/>
              <a:t>‹#›</a:t>
            </a:fld>
            <a:endParaRPr lang="de-DE"/>
          </a:p>
        </p:txBody>
      </p:sp>
    </p:spTree>
    <p:extLst>
      <p:ext uri="{BB962C8B-B14F-4D97-AF65-F5344CB8AC3E}">
        <p14:creationId xmlns:p14="http://schemas.microsoft.com/office/powerpoint/2010/main" val="4059304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682" name="Rectangle 1"/>
          <p:cNvSpPr>
            <a:spLocks noGrp="1" noRot="1" noChangeAspect="1" noChangeArrowheads="1" noTextEdit="1"/>
          </p:cNvSpPr>
          <p:nvPr>
            <p:ph type="sldImg"/>
          </p:nvPr>
        </p:nvSpPr>
        <p:spPr>
          <a:ln/>
        </p:spPr>
      </p:sp>
      <p:sp>
        <p:nvSpPr>
          <p:cNvPr id="71683" name="Rectangle 2"/>
          <p:cNvSpPr txBox="1">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pl-PL"/>
          </a:p>
        </p:txBody>
      </p:sp>
      <p:sp>
        <p:nvSpPr>
          <p:cNvPr id="71684" name="Text Box 3"/>
          <p:cNvSpPr txBox="1">
            <a:spLocks noChangeArrowheads="1"/>
          </p:cNvSpPr>
          <p:nvPr/>
        </p:nvSpPr>
        <p:spPr bwMode="auto">
          <a:xfrm>
            <a:off x="3884463" y="8874517"/>
            <a:ext cx="2972004" cy="268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8" tIns="46857" rIns="90058" bIns="46857" anchor="b">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9pPr>
          </a:lstStyle>
          <a:p>
            <a:pPr algn="r" eaLnBrk="1" hangingPunct="1">
              <a:lnSpc>
                <a:spcPct val="93000"/>
              </a:lnSpc>
              <a:buClr>
                <a:srgbClr val="000000"/>
              </a:buClr>
              <a:buSzPct val="100000"/>
              <a:buFont typeface="Arial" charset="0"/>
              <a:buNone/>
            </a:pPr>
            <a:fld id="{2D589981-9A1A-47FF-8B61-AEF54D66A124}" type="slidenum">
              <a:rPr lang="en-GB" sz="1200">
                <a:solidFill>
                  <a:srgbClr val="000000"/>
                </a:solidFill>
              </a:rPr>
              <a:pPr algn="r" eaLnBrk="1" hangingPunct="1">
                <a:lnSpc>
                  <a:spcPct val="93000"/>
                </a:lnSpc>
                <a:buClr>
                  <a:srgbClr val="000000"/>
                </a:buClr>
                <a:buSzPct val="100000"/>
                <a:buFont typeface="Arial" charset="0"/>
                <a:buNone/>
              </a:pPr>
              <a:t>13</a:t>
            </a:fld>
            <a:endParaRPr lang="en-GB" sz="120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610" name="Rectangle 1"/>
          <p:cNvSpPr>
            <a:spLocks noGrp="1" noRot="1" noChangeAspect="1" noChangeArrowheads="1" noTextEdit="1"/>
          </p:cNvSpPr>
          <p:nvPr>
            <p:ph type="sldImg"/>
          </p:nvPr>
        </p:nvSpPr>
        <p:spPr>
          <a:ln/>
        </p:spPr>
      </p:sp>
      <p:sp>
        <p:nvSpPr>
          <p:cNvPr id="68611" name="Rectangle 2"/>
          <p:cNvSpPr txBox="1">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pl-PL"/>
          </a:p>
        </p:txBody>
      </p:sp>
      <p:sp>
        <p:nvSpPr>
          <p:cNvPr id="68612" name="Text Box 3"/>
          <p:cNvSpPr txBox="1">
            <a:spLocks noChangeArrowheads="1"/>
          </p:cNvSpPr>
          <p:nvPr/>
        </p:nvSpPr>
        <p:spPr bwMode="auto">
          <a:xfrm>
            <a:off x="3884463" y="8874517"/>
            <a:ext cx="2972004" cy="268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58" tIns="46857" rIns="90058" bIns="46857" anchor="b">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9pPr>
          </a:lstStyle>
          <a:p>
            <a:pPr algn="r" eaLnBrk="1" hangingPunct="1">
              <a:lnSpc>
                <a:spcPct val="93000"/>
              </a:lnSpc>
              <a:buClr>
                <a:srgbClr val="000000"/>
              </a:buClr>
              <a:buSzPct val="100000"/>
              <a:buFont typeface="Arial" charset="0"/>
              <a:buNone/>
            </a:pPr>
            <a:fld id="{24D17AD7-51D3-4667-80B6-C88CC5F0B3C1}" type="slidenum">
              <a:rPr lang="en-GB" sz="1200">
                <a:solidFill>
                  <a:srgbClr val="000000"/>
                </a:solidFill>
              </a:rPr>
              <a:pPr algn="r" eaLnBrk="1" hangingPunct="1">
                <a:lnSpc>
                  <a:spcPct val="93000"/>
                </a:lnSpc>
                <a:buClr>
                  <a:srgbClr val="000000"/>
                </a:buClr>
                <a:buSzPct val="100000"/>
                <a:buFont typeface="Arial" charset="0"/>
                <a:buNone/>
              </a:pPr>
              <a:t>14</a:t>
            </a:fld>
            <a:endParaRPr lang="en-GB" sz="120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chemeClr val="tx1"/>
                </a:solidFill>
              </a:defRPr>
            </a:lvl1pPr>
          </a:lstStyle>
          <a:p>
            <a:r>
              <a:rPr lang="de-DE"/>
              <a:t>Mastertitelformat bearbeiten</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de-DE"/>
              <a:t>Master-Untertitelformat bearbeiten</a:t>
            </a:r>
            <a:endParaRPr lang="en-US" dirty="0"/>
          </a:p>
        </p:txBody>
      </p:sp>
      <p:sp>
        <p:nvSpPr>
          <p:cNvPr id="7" name="Date Placeholder 6"/>
          <p:cNvSpPr>
            <a:spLocks noGrp="1"/>
          </p:cNvSpPr>
          <p:nvPr>
            <p:ph type="dt" sz="half" idx="10"/>
          </p:nvPr>
        </p:nvSpPr>
        <p:spPr/>
        <p:txBody>
          <a:bodyPr/>
          <a:lstStyle/>
          <a:p>
            <a:fld id="{1BA50D42-C9CD-4801-B293-61D1F53EC57E}" type="datetimeFigureOut">
              <a:rPr lang="de-DE" smtClean="0"/>
              <a:t>28.09.2020</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6C6AE60A-B69C-4790-82F7-3882EDF23186}" type="slidenum">
              <a:rPr lang="de-DE" smtClean="0"/>
              <a:t>‹#›</a:t>
            </a:fld>
            <a:endParaRPr lang="de-DE"/>
          </a:p>
        </p:txBody>
      </p:sp>
    </p:spTree>
    <p:extLst>
      <p:ext uri="{BB962C8B-B14F-4D97-AF65-F5344CB8AC3E}">
        <p14:creationId xmlns:p14="http://schemas.microsoft.com/office/powerpoint/2010/main" val="1626492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1BA50D42-C9CD-4801-B293-61D1F53EC57E}" type="datetimeFigureOut">
              <a:rPr lang="de-DE" smtClean="0"/>
              <a:t>28.09.2020</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6C6AE60A-B69C-4790-82F7-3882EDF23186}" type="slidenum">
              <a:rPr lang="de-DE" smtClean="0"/>
              <a:t>‹#›</a:t>
            </a:fld>
            <a:endParaRPr lang="de-DE"/>
          </a:p>
        </p:txBody>
      </p:sp>
    </p:spTree>
    <p:extLst>
      <p:ext uri="{BB962C8B-B14F-4D97-AF65-F5344CB8AC3E}">
        <p14:creationId xmlns:p14="http://schemas.microsoft.com/office/powerpoint/2010/main" val="27758146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1BA50D42-C9CD-4801-B293-61D1F53EC57E}" type="datetimeFigureOut">
              <a:rPr lang="de-DE" smtClean="0"/>
              <a:t>28.09.2020</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6C6AE60A-B69C-4790-82F7-3882EDF23186}" type="slidenum">
              <a:rPr lang="de-DE" smtClean="0"/>
              <a:t>‹#›</a:t>
            </a:fld>
            <a:endParaRPr lang="de-DE"/>
          </a:p>
        </p:txBody>
      </p:sp>
    </p:spTree>
    <p:extLst>
      <p:ext uri="{BB962C8B-B14F-4D97-AF65-F5344CB8AC3E}">
        <p14:creationId xmlns:p14="http://schemas.microsoft.com/office/powerpoint/2010/main" val="4043800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1BA50D42-C9CD-4801-B293-61D1F53EC57E}" type="datetimeFigureOut">
              <a:rPr lang="de-DE" smtClean="0"/>
              <a:t>28.09.2020</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6C6AE60A-B69C-4790-82F7-3882EDF23186}" type="slidenum">
              <a:rPr lang="de-DE" smtClean="0"/>
              <a:t>‹#›</a:t>
            </a:fld>
            <a:endParaRPr lang="de-DE"/>
          </a:p>
        </p:txBody>
      </p:sp>
    </p:spTree>
    <p:extLst>
      <p:ext uri="{BB962C8B-B14F-4D97-AF65-F5344CB8AC3E}">
        <p14:creationId xmlns:p14="http://schemas.microsoft.com/office/powerpoint/2010/main" val="23684729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p:spPr>
        <p:txBody>
          <a:bodyPr anchor="b">
            <a:normAutofit/>
          </a:bodyPr>
          <a:lstStyle>
            <a:lvl1pPr>
              <a:lnSpc>
                <a:spcPct val="80000"/>
              </a:lnSpc>
              <a:defRPr sz="8000" b="0" baseline="0">
                <a:solidFill>
                  <a:schemeClr val="tx1"/>
                </a:solidFill>
              </a:defRPr>
            </a:lvl1pPr>
          </a:lstStyle>
          <a:p>
            <a:r>
              <a:rPr lang="de-DE"/>
              <a:t>Mastertitelformat bearbeiten</a:t>
            </a:r>
            <a:endParaRPr lang="en-US" dirty="0"/>
          </a:p>
        </p:txBody>
      </p:sp>
      <p:sp>
        <p:nvSpPr>
          <p:cNvPr id="3" name="Text Placeholder 2"/>
          <p:cNvSpPr>
            <a:spLocks noGrp="1"/>
          </p:cNvSpPr>
          <p:nvPr>
            <p:ph type="body" idx="1"/>
          </p:nvPr>
        </p:nvSpPr>
        <p:spPr>
          <a:xfrm>
            <a:off x="500634" y="4187275"/>
            <a:ext cx="6919722" cy="1645920"/>
          </a:xfrm>
        </p:spPr>
        <p:txBody>
          <a:bodyPr anchor="t">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1BA50D42-C9CD-4801-B293-61D1F53EC57E}" type="datetimeFigureOut">
              <a:rPr lang="de-DE" smtClean="0"/>
              <a:t>28.09.2020</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6C6AE60A-B69C-4790-82F7-3882EDF23186}" type="slidenum">
              <a:rPr lang="de-DE" smtClean="0"/>
              <a:t>‹#›</a:t>
            </a:fld>
            <a:endParaRPr lang="de-DE"/>
          </a:p>
        </p:txBody>
      </p:sp>
    </p:spTree>
    <p:extLst>
      <p:ext uri="{BB962C8B-B14F-4D97-AF65-F5344CB8AC3E}">
        <p14:creationId xmlns:p14="http://schemas.microsoft.com/office/powerpoint/2010/main" val="22715116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507492" y="1993392"/>
            <a:ext cx="3806190" cy="3767328"/>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4757738" y="1993392"/>
            <a:ext cx="3806190" cy="3767328"/>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1BA50D42-C9CD-4801-B293-61D1F53EC57E}" type="datetimeFigureOut">
              <a:rPr lang="de-DE" smtClean="0"/>
              <a:t>28.09.2020</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6C6AE60A-B69C-4790-82F7-3882EDF23186}" type="slidenum">
              <a:rPr lang="de-DE" smtClean="0"/>
              <a:t>‹#›</a:t>
            </a:fld>
            <a:endParaRPr lang="de-DE"/>
          </a:p>
        </p:txBody>
      </p:sp>
    </p:spTree>
    <p:extLst>
      <p:ext uri="{BB962C8B-B14F-4D97-AF65-F5344CB8AC3E}">
        <p14:creationId xmlns:p14="http://schemas.microsoft.com/office/powerpoint/2010/main" val="33170004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de-DE"/>
              <a:t>Mastertitelformat bearbeiten</a:t>
            </a:r>
            <a:endParaRPr lang="en-US" dirty="0"/>
          </a:p>
        </p:txBody>
      </p:sp>
      <p:sp>
        <p:nvSpPr>
          <p:cNvPr id="3" name="Text Placeholder 2"/>
          <p:cNvSpPr>
            <a:spLocks noGrp="1"/>
          </p:cNvSpPr>
          <p:nvPr>
            <p:ph type="body" idx="1"/>
          </p:nvPr>
        </p:nvSpPr>
        <p:spPr>
          <a:xfrm>
            <a:off x="507492" y="2032000"/>
            <a:ext cx="3806190" cy="723400"/>
          </a:xfrm>
        </p:spPr>
        <p:txBody>
          <a:bodyPr anchor="ctr">
            <a:normAutofit/>
          </a:bodyPr>
          <a:lstStyle>
            <a:lvl1pPr marL="0" indent="0">
              <a:spcBef>
                <a:spcPts val="0"/>
              </a:spcBef>
              <a:buNone/>
              <a:defRPr sz="2000" b="0" cap="all"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507492" y="2736150"/>
            <a:ext cx="3806190" cy="3200400"/>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4766310" y="2029968"/>
            <a:ext cx="3806190" cy="722376"/>
          </a:xfrm>
        </p:spPr>
        <p:txBody>
          <a:bodyPr anchor="ctr">
            <a:normAutofit/>
          </a:bodyPr>
          <a:lstStyle>
            <a:lvl1pPr marL="0" indent="0">
              <a:spcBef>
                <a:spcPts val="0"/>
              </a:spcBef>
              <a:buNone/>
              <a:defRPr sz="2000" b="0"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4766310" y="2734056"/>
            <a:ext cx="3806190" cy="3200400"/>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1BA50D42-C9CD-4801-B293-61D1F53EC57E}" type="datetimeFigureOut">
              <a:rPr lang="de-DE" smtClean="0"/>
              <a:t>28.09.2020</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6C6AE60A-B69C-4790-82F7-3882EDF23186}" type="slidenum">
              <a:rPr lang="de-DE" smtClean="0"/>
              <a:t>‹#›</a:t>
            </a:fld>
            <a:endParaRPr lang="de-DE"/>
          </a:p>
        </p:txBody>
      </p:sp>
    </p:spTree>
    <p:extLst>
      <p:ext uri="{BB962C8B-B14F-4D97-AF65-F5344CB8AC3E}">
        <p14:creationId xmlns:p14="http://schemas.microsoft.com/office/powerpoint/2010/main" val="28803564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1BA50D42-C9CD-4801-B293-61D1F53EC57E}" type="datetimeFigureOut">
              <a:rPr lang="de-DE" smtClean="0"/>
              <a:t>28.09.2020</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6C6AE60A-B69C-4790-82F7-3882EDF23186}" type="slidenum">
              <a:rPr lang="de-DE" smtClean="0"/>
              <a:t>‹#›</a:t>
            </a:fld>
            <a:endParaRPr lang="de-DE"/>
          </a:p>
        </p:txBody>
      </p:sp>
    </p:spTree>
    <p:extLst>
      <p:ext uri="{BB962C8B-B14F-4D97-AF65-F5344CB8AC3E}">
        <p14:creationId xmlns:p14="http://schemas.microsoft.com/office/powerpoint/2010/main" val="16737549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A50D42-C9CD-4801-B293-61D1F53EC57E}" type="datetimeFigureOut">
              <a:rPr lang="de-DE" smtClean="0"/>
              <a:t>28.09.2020</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6C6AE60A-B69C-4790-82F7-3882EDF23186}" type="slidenum">
              <a:rPr lang="de-DE" smtClean="0"/>
              <a:t>‹#›</a:t>
            </a:fld>
            <a:endParaRPr lang="de-DE"/>
          </a:p>
        </p:txBody>
      </p:sp>
    </p:spTree>
    <p:extLst>
      <p:ext uri="{BB962C8B-B14F-4D97-AF65-F5344CB8AC3E}">
        <p14:creationId xmlns:p14="http://schemas.microsoft.com/office/powerpoint/2010/main" val="8171094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Rectangle 1"/>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de-DE"/>
              <a:t>Mastertitelformat bearbeiten</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de-DE"/>
              <a:t>Mastertextformat bearbeiten</a:t>
            </a:r>
          </a:p>
        </p:txBody>
      </p:sp>
      <p:sp>
        <p:nvSpPr>
          <p:cNvPr id="5" name="Date Placeholder 4"/>
          <p:cNvSpPr>
            <a:spLocks noGrp="1"/>
          </p:cNvSpPr>
          <p:nvPr>
            <p:ph type="dt" sz="half" idx="10"/>
          </p:nvPr>
        </p:nvSpPr>
        <p:spPr/>
        <p:txBody>
          <a:bodyPr/>
          <a:lstStyle/>
          <a:p>
            <a:fld id="{1BA50D42-C9CD-4801-B293-61D1F53EC57E}" type="datetimeFigureOut">
              <a:rPr lang="de-DE" smtClean="0"/>
              <a:t>28.09.2020</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6C6AE60A-B69C-4790-82F7-3882EDF23186}" type="slidenum">
              <a:rPr lang="de-DE" smtClean="0"/>
              <a:t>‹#›</a:t>
            </a:fld>
            <a:endParaRPr lang="de-DE"/>
          </a:p>
        </p:txBody>
      </p:sp>
    </p:spTree>
    <p:extLst>
      <p:ext uri="{BB962C8B-B14F-4D97-AF65-F5344CB8AC3E}">
        <p14:creationId xmlns:p14="http://schemas.microsoft.com/office/powerpoint/2010/main" val="12844532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normAutofit/>
          </a:bodyPr>
          <a:lstStyle>
            <a:lvl1pPr>
              <a:lnSpc>
                <a:spcPct val="85000"/>
              </a:lnSpc>
              <a:defRPr sz="2800" b="0">
                <a:solidFill>
                  <a:schemeClr val="tx1"/>
                </a:solidFill>
              </a:defRPr>
            </a:lvl1pPr>
          </a:lstStyle>
          <a:p>
            <a:r>
              <a:rPr lang="de-DE"/>
              <a:t>Mastertitelformat bearbeiten</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20000"/>
              <a:lumOff val="80000"/>
            </a:schemeClr>
          </a:solidFill>
        </p:spPr>
        <p:txBody>
          <a:bodyPr anchor="t"/>
          <a:lstStyle>
            <a:lvl1pPr marL="0" indent="0" algn="ctr">
              <a:spcBef>
                <a:spcPts val="800"/>
              </a:spcBef>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p:nvPr>
        </p:nvSpPr>
        <p:spPr>
          <a:xfrm>
            <a:off x="507492" y="5909735"/>
            <a:ext cx="6922008" cy="533400"/>
          </a:xfrm>
        </p:spPr>
        <p:txBody>
          <a:bodyPr>
            <a:normAutofit/>
          </a:bodyPr>
          <a:lstStyle>
            <a:lvl1pPr marL="0" indent="0">
              <a:lnSpc>
                <a:spcPct val="90000"/>
              </a:lnSpc>
              <a:spcBef>
                <a:spcPts val="1200"/>
              </a:spcBef>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e Placeholder 4"/>
          <p:cNvSpPr>
            <a:spLocks noGrp="1"/>
          </p:cNvSpPr>
          <p:nvPr>
            <p:ph type="dt" sz="half" idx="10"/>
          </p:nvPr>
        </p:nvSpPr>
        <p:spPr/>
        <p:txBody>
          <a:bodyPr/>
          <a:lstStyle/>
          <a:p>
            <a:fld id="{1BA50D42-C9CD-4801-B293-61D1F53EC57E}" type="datetimeFigureOut">
              <a:rPr lang="de-DE" smtClean="0"/>
              <a:t>28.09.2020</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6C6AE60A-B69C-4790-82F7-3882EDF23186}" type="slidenum">
              <a:rPr lang="de-DE" smtClean="0"/>
              <a:t>‹#›</a:t>
            </a:fld>
            <a:endParaRPr lang="de-DE"/>
          </a:p>
        </p:txBody>
      </p:sp>
    </p:spTree>
    <p:extLst>
      <p:ext uri="{BB962C8B-B14F-4D97-AF65-F5344CB8AC3E}">
        <p14:creationId xmlns:p14="http://schemas.microsoft.com/office/powerpoint/2010/main" val="9137662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87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2919" y="499533"/>
            <a:ext cx="8079581" cy="1658198"/>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507206" y="1993393"/>
            <a:ext cx="8065294" cy="3766185"/>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514350" y="6412447"/>
            <a:ext cx="3086100" cy="228600"/>
          </a:xfrm>
          <a:prstGeom prst="rect">
            <a:avLst/>
          </a:prstGeom>
        </p:spPr>
        <p:txBody>
          <a:bodyPr vert="horz" lIns="91440" tIns="45720" rIns="91440" bIns="45720" rtlCol="0" anchor="ctr"/>
          <a:lstStyle>
            <a:lvl1pPr algn="l">
              <a:defRPr sz="950">
                <a:solidFill>
                  <a:schemeClr val="tx1">
                    <a:alpha val="75000"/>
                  </a:schemeClr>
                </a:solidFill>
              </a:defRPr>
            </a:lvl1pPr>
          </a:lstStyle>
          <a:p>
            <a:fld id="{1BA50D42-C9CD-4801-B293-61D1F53EC57E}" type="datetimeFigureOut">
              <a:rPr lang="de-DE" smtClean="0"/>
              <a:t>28.09.2020</a:t>
            </a:fld>
            <a:endParaRPr lang="de-DE"/>
          </a:p>
        </p:txBody>
      </p:sp>
      <p:sp>
        <p:nvSpPr>
          <p:cNvPr id="5" name="Footer Placeholder 4"/>
          <p:cNvSpPr>
            <a:spLocks noGrp="1"/>
          </p:cNvSpPr>
          <p:nvPr>
            <p:ph type="ftr" sz="quarter" idx="3"/>
          </p:nvPr>
        </p:nvSpPr>
        <p:spPr>
          <a:xfrm>
            <a:off x="514350" y="6554697"/>
            <a:ext cx="3771900" cy="228600"/>
          </a:xfrm>
          <a:prstGeom prst="rect">
            <a:avLst/>
          </a:prstGeom>
        </p:spPr>
        <p:txBody>
          <a:bodyPr vert="horz" lIns="91440" tIns="45720" rIns="91440" bIns="45720" rtlCol="0" anchor="ctr"/>
          <a:lstStyle>
            <a:lvl1pPr algn="l">
              <a:defRPr sz="950" cap="all" baseline="0">
                <a:solidFill>
                  <a:schemeClr val="tx1">
                    <a:alpha val="75000"/>
                  </a:schemeClr>
                </a:solidFill>
              </a:defRPr>
            </a:lvl1pPr>
          </a:lstStyle>
          <a:p>
            <a:endParaRPr lang="de-DE"/>
          </a:p>
        </p:txBody>
      </p:sp>
      <p:sp>
        <p:nvSpPr>
          <p:cNvPr id="6" name="Slide Number Placeholder 5"/>
          <p:cNvSpPr>
            <a:spLocks noGrp="1"/>
          </p:cNvSpPr>
          <p:nvPr>
            <p:ph type="sldNum" sz="quarter" idx="4"/>
          </p:nvPr>
        </p:nvSpPr>
        <p:spPr>
          <a:xfrm>
            <a:off x="6541193" y="5829748"/>
            <a:ext cx="2194560" cy="1397039"/>
          </a:xfrm>
          <a:prstGeom prst="rect">
            <a:avLst/>
          </a:prstGeom>
        </p:spPr>
        <p:txBody>
          <a:bodyPr vert="horz" lIns="91440" tIns="45720" rIns="91440" bIns="45720" rtlCol="0" anchor="b"/>
          <a:lstStyle>
            <a:lvl1pPr algn="r">
              <a:defRPr sz="9000" b="0">
                <a:ln>
                  <a:noFill/>
                </a:ln>
                <a:solidFill>
                  <a:schemeClr val="tx1">
                    <a:alpha val="20000"/>
                  </a:schemeClr>
                </a:solidFill>
                <a:latin typeface="+mj-lt"/>
              </a:defRPr>
            </a:lvl1pPr>
          </a:lstStyle>
          <a:p>
            <a:fld id="{6C6AE60A-B69C-4790-82F7-3882EDF23186}" type="slidenum">
              <a:rPr lang="de-DE" smtClean="0"/>
              <a:t>‹#›</a:t>
            </a:fld>
            <a:endParaRPr lang="de-DE"/>
          </a:p>
        </p:txBody>
      </p:sp>
    </p:spTree>
    <p:extLst>
      <p:ext uri="{BB962C8B-B14F-4D97-AF65-F5344CB8AC3E}">
        <p14:creationId xmlns:p14="http://schemas.microsoft.com/office/powerpoint/2010/main" val="1754958143"/>
      </p:ext>
    </p:extLst>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800" kern="1200" spc="-12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accent1"/>
          </a:solidFill>
          <a:latin typeface="+mn-lt"/>
          <a:ea typeface="+mn-ea"/>
          <a:cs typeface="+mn-cs"/>
        </a:defRPr>
      </a:lvl1pPr>
      <a:lvl2pPr marL="274320" indent="-342900" algn="l" defTabSz="914400" rtl="0" eaLnBrk="1" latinLnBrk="0" hangingPunct="1">
        <a:lnSpc>
          <a:spcPct val="85000"/>
        </a:lnSpc>
        <a:spcBef>
          <a:spcPts val="600"/>
        </a:spcBef>
        <a:buFont typeface="Arial" pitchFamily="34" charset="0"/>
        <a:buChar char=" "/>
        <a:defRPr sz="2400" kern="1200">
          <a:solidFill>
            <a:schemeClr val="tx1">
              <a:lumMod val="75000"/>
              <a:lumOff val="2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65000"/>
              <a:lumOff val="3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39.jpeg"/><Relationship Id="rId7" Type="http://schemas.openxmlformats.org/officeDocument/2006/relationships/image" Target="../media/image12.png"/><Relationship Id="rId2" Type="http://schemas.openxmlformats.org/officeDocument/2006/relationships/image" Target="../media/image38.jpeg"/><Relationship Id="rId1" Type="http://schemas.openxmlformats.org/officeDocument/2006/relationships/slideLayout" Target="../slideLayouts/slideLayout1.xml"/><Relationship Id="rId6" Type="http://schemas.openxmlformats.org/officeDocument/2006/relationships/image" Target="../media/image41.jpeg"/><Relationship Id="rId5" Type="http://schemas.microsoft.com/office/2007/relationships/hdphoto" Target="../media/hdphoto10.wdp"/><Relationship Id="rId4" Type="http://schemas.openxmlformats.org/officeDocument/2006/relationships/image" Target="../media/image40.png"/><Relationship Id="rId9" Type="http://schemas.openxmlformats.org/officeDocument/2006/relationships/image" Target="../media/image14.jpeg"/></Relationships>
</file>

<file path=ppt/slides/_rels/slide11.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43.jpeg"/><Relationship Id="rId7" Type="http://schemas.openxmlformats.org/officeDocument/2006/relationships/image" Target="../media/image13.jpeg"/><Relationship Id="rId2" Type="http://schemas.openxmlformats.org/officeDocument/2006/relationships/image" Target="../media/image42.jpe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45.jpeg"/><Relationship Id="rId4" Type="http://schemas.openxmlformats.org/officeDocument/2006/relationships/image" Target="../media/image44.jpeg"/></Relationships>
</file>

<file path=ppt/slides/_rels/slide12.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47.jpeg"/><Relationship Id="rId7" Type="http://schemas.openxmlformats.org/officeDocument/2006/relationships/image" Target="../media/image13.jpeg"/><Relationship Id="rId2" Type="http://schemas.openxmlformats.org/officeDocument/2006/relationships/image" Target="../media/image46.jpe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49.jpeg"/><Relationship Id="rId4" Type="http://schemas.openxmlformats.org/officeDocument/2006/relationships/image" Target="../media/image48.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60.jpeg"/><Relationship Id="rId3" Type="http://schemas.openxmlformats.org/officeDocument/2006/relationships/image" Target="../media/image50.jpeg"/><Relationship Id="rId7" Type="http://schemas.openxmlformats.org/officeDocument/2006/relationships/image" Target="../media/image54.jpeg"/><Relationship Id="rId12" Type="http://schemas.openxmlformats.org/officeDocument/2006/relationships/image" Target="../media/image59.jpeg"/><Relationship Id="rId17" Type="http://schemas.openxmlformats.org/officeDocument/2006/relationships/image" Target="../media/image64.svg"/><Relationship Id="rId2" Type="http://schemas.openxmlformats.org/officeDocument/2006/relationships/notesSlide" Target="../notesSlides/notesSlide2.xml"/><Relationship Id="rId16"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53.jpeg"/><Relationship Id="rId11" Type="http://schemas.openxmlformats.org/officeDocument/2006/relationships/image" Target="../media/image58.jpeg"/><Relationship Id="rId5" Type="http://schemas.openxmlformats.org/officeDocument/2006/relationships/image" Target="../media/image52.jpeg"/><Relationship Id="rId15" Type="http://schemas.openxmlformats.org/officeDocument/2006/relationships/image" Target="../media/image62.jpeg"/><Relationship Id="rId10" Type="http://schemas.openxmlformats.org/officeDocument/2006/relationships/image" Target="../media/image57.jpeg"/><Relationship Id="rId4" Type="http://schemas.openxmlformats.org/officeDocument/2006/relationships/image" Target="../media/image51.jpeg"/><Relationship Id="rId9" Type="http://schemas.openxmlformats.org/officeDocument/2006/relationships/image" Target="../media/image56.jpeg"/><Relationship Id="rId14" Type="http://schemas.openxmlformats.org/officeDocument/2006/relationships/image" Target="../media/image61.jpeg"/></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5.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14.jpeg"/><Relationship Id="rId3" Type="http://schemas.microsoft.com/office/2007/relationships/hdphoto" Target="../media/hdphoto1.wdp"/><Relationship Id="rId7" Type="http://schemas.openxmlformats.org/officeDocument/2006/relationships/image" Target="../media/image13.jpeg"/><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8" Type="http://schemas.microsoft.com/office/2007/relationships/hdphoto" Target="../media/hdphoto4.wdp"/><Relationship Id="rId3" Type="http://schemas.microsoft.com/office/2007/relationships/hdphoto" Target="../media/hdphoto2.wdp"/><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7.jpeg"/><Relationship Id="rId11" Type="http://schemas.openxmlformats.org/officeDocument/2006/relationships/image" Target="../media/image14.jpeg"/><Relationship Id="rId5" Type="http://schemas.microsoft.com/office/2007/relationships/hdphoto" Target="../media/hdphoto3.wdp"/><Relationship Id="rId10" Type="http://schemas.openxmlformats.org/officeDocument/2006/relationships/image" Target="../media/image13.jpeg"/><Relationship Id="rId4" Type="http://schemas.openxmlformats.org/officeDocument/2006/relationships/image" Target="../media/image16.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20.png"/><Relationship Id="rId7" Type="http://schemas.openxmlformats.org/officeDocument/2006/relationships/image" Target="../media/image22.jpeg"/><Relationship Id="rId2" Type="http://schemas.openxmlformats.org/officeDocument/2006/relationships/image" Target="../media/image19.png"/><Relationship Id="rId1" Type="http://schemas.openxmlformats.org/officeDocument/2006/relationships/slideLayout" Target="../slideLayouts/slideLayout1.xml"/><Relationship Id="rId6" Type="http://schemas.microsoft.com/office/2007/relationships/hdphoto" Target="../media/hdphoto6.wdp"/><Relationship Id="rId11" Type="http://schemas.openxmlformats.org/officeDocument/2006/relationships/image" Target="../media/image14.jpeg"/><Relationship Id="rId5" Type="http://schemas.openxmlformats.org/officeDocument/2006/relationships/image" Target="../media/image21.png"/><Relationship Id="rId10" Type="http://schemas.openxmlformats.org/officeDocument/2006/relationships/image" Target="../media/image13.jpeg"/><Relationship Id="rId4" Type="http://schemas.microsoft.com/office/2007/relationships/hdphoto" Target="../media/hdphoto5.wdp"/><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4.jpeg"/><Relationship Id="rId3" Type="http://schemas.microsoft.com/office/2007/relationships/hdphoto" Target="../media/hdphoto7.wdp"/><Relationship Id="rId7" Type="http://schemas.openxmlformats.org/officeDocument/2006/relationships/image" Target="../media/image13.jpe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26.jpeg"/><Relationship Id="rId4" Type="http://schemas.openxmlformats.org/officeDocument/2006/relationships/image" Target="../media/image25.jpeg"/></Relationships>
</file>

<file path=ppt/slides/_rels/slide6.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28.jpeg"/><Relationship Id="rId7" Type="http://schemas.openxmlformats.org/officeDocument/2006/relationships/image" Target="../media/image13.jpeg"/><Relationship Id="rId2" Type="http://schemas.openxmlformats.org/officeDocument/2006/relationships/image" Target="../media/image27.jpe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29.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8" Type="http://schemas.openxmlformats.org/officeDocument/2006/relationships/image" Target="../media/image14.jpeg"/><Relationship Id="rId3" Type="http://schemas.microsoft.com/office/2007/relationships/hdphoto" Target="../media/hdphoto8.wdp"/><Relationship Id="rId7" Type="http://schemas.openxmlformats.org/officeDocument/2006/relationships/image" Target="../media/image13.jpeg"/><Relationship Id="rId2" Type="http://schemas.openxmlformats.org/officeDocument/2006/relationships/image" Target="../media/image30.png"/><Relationship Id="rId1" Type="http://schemas.openxmlformats.org/officeDocument/2006/relationships/slideLayout" Target="../slideLayouts/slideLayout1.xml"/><Relationship Id="rId6" Type="http://schemas.openxmlformats.org/officeDocument/2006/relationships/image" Target="../media/image12.png"/><Relationship Id="rId5" Type="http://schemas.microsoft.com/office/2007/relationships/hdphoto" Target="../media/hdphoto9.wdp"/><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14.jpeg"/><Relationship Id="rId2" Type="http://schemas.openxmlformats.org/officeDocument/2006/relationships/image" Target="../media/image32.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34.jpeg"/></Relationships>
</file>

<file path=ppt/slides/_rels/slide9.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14.jpeg"/><Relationship Id="rId2" Type="http://schemas.openxmlformats.org/officeDocument/2006/relationships/image" Target="../media/image35.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3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191899" y="404664"/>
            <a:ext cx="6484557" cy="1296144"/>
          </a:xfrm>
          <a:noFill/>
        </p:spPr>
        <p:txBody>
          <a:bodyPr>
            <a:noAutofit/>
          </a:bodyPr>
          <a:lstStyle/>
          <a:p>
            <a:pPr algn="ctr">
              <a:lnSpc>
                <a:spcPct val="93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2500" i="1" dirty="0">
                <a:solidFill>
                  <a:schemeClr val="bg1"/>
                </a:solidFill>
                <a:latin typeface="Arial" charset="0"/>
                <a:cs typeface="Arial" charset="0"/>
              </a:rPr>
              <a:t>Deutsch-</a:t>
            </a:r>
            <a:r>
              <a:rPr lang="en-GB" sz="2500" i="1" dirty="0" err="1">
                <a:solidFill>
                  <a:schemeClr val="bg1"/>
                </a:solidFill>
                <a:latin typeface="Arial" charset="0"/>
                <a:cs typeface="Arial" charset="0"/>
              </a:rPr>
              <a:t>Polnischer</a:t>
            </a:r>
            <a:r>
              <a:rPr lang="en-GB" sz="2500" i="1" dirty="0">
                <a:solidFill>
                  <a:schemeClr val="bg1"/>
                </a:solidFill>
                <a:latin typeface="Arial" charset="0"/>
                <a:cs typeface="Arial" charset="0"/>
              </a:rPr>
              <a:t> Verein Cottbus e. V.</a:t>
            </a:r>
            <a:br>
              <a:rPr lang="en-GB" sz="2500" b="1" dirty="0">
                <a:solidFill>
                  <a:schemeClr val="bg1"/>
                </a:solidFill>
                <a:latin typeface="Arial" charset="0"/>
                <a:cs typeface="Arial" charset="0"/>
              </a:rPr>
            </a:br>
            <a:r>
              <a:rPr lang="en-GB" sz="2500" b="1" dirty="0" err="1">
                <a:solidFill>
                  <a:schemeClr val="bg1"/>
                </a:solidFill>
                <a:latin typeface="Arial" pitchFamily="34" charset="0"/>
                <a:cs typeface="Arial" pitchFamily="34" charset="0"/>
              </a:rPr>
              <a:t>Stowarzyszenie</a:t>
            </a:r>
            <a:r>
              <a:rPr lang="en-GB" sz="2500" b="1" dirty="0">
                <a:solidFill>
                  <a:schemeClr val="bg1"/>
                </a:solidFill>
                <a:latin typeface="Arial" pitchFamily="34" charset="0"/>
                <a:cs typeface="Arial" pitchFamily="34" charset="0"/>
              </a:rPr>
              <a:t> </a:t>
            </a:r>
            <a:r>
              <a:rPr lang="en-GB" sz="2500" b="1" dirty="0" err="1">
                <a:solidFill>
                  <a:schemeClr val="bg1"/>
                </a:solidFill>
                <a:latin typeface="Arial" pitchFamily="34" charset="0"/>
                <a:cs typeface="Arial" pitchFamily="34" charset="0"/>
              </a:rPr>
              <a:t>Niemiecko-Polskie</a:t>
            </a:r>
            <a:r>
              <a:rPr lang="en-GB" sz="2500" b="1" dirty="0">
                <a:solidFill>
                  <a:schemeClr val="bg1"/>
                </a:solidFill>
                <a:latin typeface="Arial" pitchFamily="34" charset="0"/>
                <a:cs typeface="Arial" pitchFamily="34" charset="0"/>
              </a:rPr>
              <a:t> w Cottbus</a:t>
            </a:r>
            <a:br>
              <a:rPr lang="en-GB" sz="2800" b="1" dirty="0">
                <a:solidFill>
                  <a:schemeClr val="bg1"/>
                </a:solidFill>
                <a:latin typeface="Arial" charset="0"/>
                <a:cs typeface="Arial" charset="0"/>
              </a:rPr>
            </a:br>
            <a:endParaRPr lang="de-DE" sz="2800" dirty="0">
              <a:solidFill>
                <a:schemeClr val="bg1"/>
              </a:solidFill>
            </a:endParaRPr>
          </a:p>
        </p:txBody>
      </p:sp>
      <p:pic>
        <p:nvPicPr>
          <p:cNvPr id="4" name="Picture 2" descr="\\MYBOOKLIVE\DPV_Netzwerk\Logos\logo DPV.pn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719060" y="528135"/>
            <a:ext cx="1472840" cy="730335"/>
          </a:xfrm>
          <a:prstGeom prst="rect">
            <a:avLst/>
          </a:prstGeom>
          <a:noFill/>
          <a:extLst>
            <a:ext uri="{909E8E84-426E-40DD-AFC4-6F175D3DCCD1}">
              <a14:hiddenFill xmlns:a14="http://schemas.microsoft.com/office/drawing/2010/main">
                <a:solidFill>
                  <a:srgbClr val="FFFFFF"/>
                </a:solidFill>
              </a14:hiddenFill>
            </a:ext>
          </a:extLst>
        </p:spPr>
      </p:pic>
      <p:pic>
        <p:nvPicPr>
          <p:cNvPr id="15" name="Grafik 14" descr="Ein Bild, das Person, Gebäude, draußen, Gruppe enthält.&#10;&#10;Automatisch generierte Beschreibung">
            <a:extLst>
              <a:ext uri="{FF2B5EF4-FFF2-40B4-BE49-F238E27FC236}">
                <a16:creationId xmlns:a16="http://schemas.microsoft.com/office/drawing/2014/main" id="{5E5C2A5C-3293-4156-B3F3-853183A21A05}"/>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577452" y="1545299"/>
            <a:ext cx="3099004" cy="1877308"/>
          </a:xfrm>
          <a:prstGeom prst="rect">
            <a:avLst/>
          </a:prstGeom>
        </p:spPr>
        <p:style>
          <a:lnRef idx="1">
            <a:schemeClr val="accent2"/>
          </a:lnRef>
          <a:fillRef idx="2">
            <a:schemeClr val="accent2"/>
          </a:fillRef>
          <a:effectRef idx="1">
            <a:schemeClr val="accent2"/>
          </a:effectRef>
          <a:fontRef idx="minor">
            <a:schemeClr val="dk1"/>
          </a:fontRef>
        </p:style>
      </p:pic>
      <p:pic>
        <p:nvPicPr>
          <p:cNvPr id="20" name="Grafik 19" descr="Ein Bild, das draußen, Person, Straße, Kind enthält.&#10;&#10;Automatisch generierte Beschreibung">
            <a:extLst>
              <a:ext uri="{FF2B5EF4-FFF2-40B4-BE49-F238E27FC236}">
                <a16:creationId xmlns:a16="http://schemas.microsoft.com/office/drawing/2014/main" id="{AFDBC8AD-95D1-479C-8EFB-DF6236171957}"/>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696365" y="1562674"/>
            <a:ext cx="2219451" cy="1866326"/>
          </a:xfrm>
          <a:prstGeom prst="rect">
            <a:avLst/>
          </a:prstGeom>
        </p:spPr>
        <p:style>
          <a:lnRef idx="1">
            <a:schemeClr val="accent2"/>
          </a:lnRef>
          <a:fillRef idx="2">
            <a:schemeClr val="accent2"/>
          </a:fillRef>
          <a:effectRef idx="1">
            <a:schemeClr val="accent2"/>
          </a:effectRef>
          <a:fontRef idx="minor">
            <a:schemeClr val="dk1"/>
          </a:fontRef>
        </p:style>
      </p:pic>
      <p:pic>
        <p:nvPicPr>
          <p:cNvPr id="26" name="Grafik 25" descr="Ein Bild, das draußen, Person, stehend, darstellend enthält.&#10;&#10;Automatisch generierte Beschreibung">
            <a:extLst>
              <a:ext uri="{FF2B5EF4-FFF2-40B4-BE49-F238E27FC236}">
                <a16:creationId xmlns:a16="http://schemas.microsoft.com/office/drawing/2014/main" id="{3E29C78A-569C-47F5-B0E4-C184AC7D87D4}"/>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3347864" y="2156598"/>
            <a:ext cx="1742195" cy="2800819"/>
          </a:xfrm>
          <a:prstGeom prst="rect">
            <a:avLst/>
          </a:prstGeom>
        </p:spPr>
        <p:style>
          <a:lnRef idx="1">
            <a:schemeClr val="accent2"/>
          </a:lnRef>
          <a:fillRef idx="2">
            <a:schemeClr val="accent2"/>
          </a:fillRef>
          <a:effectRef idx="1">
            <a:schemeClr val="accent2"/>
          </a:effectRef>
          <a:fontRef idx="minor">
            <a:schemeClr val="dk1"/>
          </a:fontRef>
        </p:style>
      </p:pic>
      <p:pic>
        <p:nvPicPr>
          <p:cNvPr id="18" name="Grafik 17" descr="Ein Bild, das Person, stehend, drinnen, Mann enthält.&#10;&#10;Automatisch generierte Beschreibung">
            <a:extLst>
              <a:ext uri="{FF2B5EF4-FFF2-40B4-BE49-F238E27FC236}">
                <a16:creationId xmlns:a16="http://schemas.microsoft.com/office/drawing/2014/main" id="{95AAE40E-5E16-43EF-BF9C-619E95F047F7}"/>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696365" y="3731533"/>
            <a:ext cx="2210763" cy="1892691"/>
          </a:xfrm>
          <a:prstGeom prst="rect">
            <a:avLst/>
          </a:prstGeom>
        </p:spPr>
        <p:style>
          <a:lnRef idx="1">
            <a:schemeClr val="accent2"/>
          </a:lnRef>
          <a:fillRef idx="2">
            <a:schemeClr val="accent2"/>
          </a:fillRef>
          <a:effectRef idx="1">
            <a:schemeClr val="accent2"/>
          </a:effectRef>
          <a:fontRef idx="minor">
            <a:schemeClr val="dk1"/>
          </a:fontRef>
        </p:style>
      </p:pic>
      <p:pic>
        <p:nvPicPr>
          <p:cNvPr id="16" name="Grafik 15" descr="Ein Bild, das Person, Gruppe, Front, darstellend enthält.&#10;&#10;Automatisch generierte Beschreibung">
            <a:extLst>
              <a:ext uri="{FF2B5EF4-FFF2-40B4-BE49-F238E27FC236}">
                <a16:creationId xmlns:a16="http://schemas.microsoft.com/office/drawing/2014/main" id="{20275E5C-CBF4-431C-BA57-56860755D7FB}"/>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577453" y="3731533"/>
            <a:ext cx="3099004" cy="1890417"/>
          </a:xfrm>
          <a:prstGeom prst="rect">
            <a:avLst/>
          </a:prstGeom>
        </p:spPr>
        <p:style>
          <a:lnRef idx="1">
            <a:schemeClr val="accent2"/>
          </a:lnRef>
          <a:fillRef idx="2">
            <a:schemeClr val="accent2"/>
          </a:fillRef>
          <a:effectRef idx="1">
            <a:schemeClr val="accent2"/>
          </a:effectRef>
          <a:fontRef idx="minor">
            <a:schemeClr val="dk1"/>
          </a:fontRef>
        </p:style>
      </p:pic>
      <p:pic>
        <p:nvPicPr>
          <p:cNvPr id="3" name="Obraz 2">
            <a:extLst>
              <a:ext uri="{FF2B5EF4-FFF2-40B4-BE49-F238E27FC236}">
                <a16:creationId xmlns:a16="http://schemas.microsoft.com/office/drawing/2014/main" id="{30308415-8E8D-4F2B-A895-F889B555328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42138" y="6080014"/>
            <a:ext cx="4834269" cy="618819"/>
          </a:xfrm>
          <a:prstGeom prst="rect">
            <a:avLst/>
          </a:prstGeom>
        </p:spPr>
      </p:pic>
    </p:spTree>
    <p:extLst>
      <p:ext uri="{BB962C8B-B14F-4D97-AF65-F5344CB8AC3E}">
        <p14:creationId xmlns:p14="http://schemas.microsoft.com/office/powerpoint/2010/main" val="38245466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CCEA2C-84C7-4ABE-BD15-EDE05398D4B8}"/>
              </a:ext>
            </a:extLst>
          </p:cNvPr>
          <p:cNvSpPr>
            <a:spLocks noGrp="1"/>
          </p:cNvSpPr>
          <p:nvPr>
            <p:ph type="ctrTitle"/>
          </p:nvPr>
        </p:nvSpPr>
        <p:spPr>
          <a:xfrm>
            <a:off x="611561" y="-295558"/>
            <a:ext cx="7601289" cy="1187406"/>
          </a:xfrm>
        </p:spPr>
        <p:txBody>
          <a:bodyPr>
            <a:noAutofit/>
          </a:bodyPr>
          <a:lstStyle/>
          <a:p>
            <a:pPr>
              <a:lnSpc>
                <a:spcPct val="100000"/>
              </a:lnSpc>
            </a:pPr>
            <a:r>
              <a:rPr lang="de-DE" sz="2000" i="1" dirty="0">
                <a:solidFill>
                  <a:schemeClr val="bg1"/>
                </a:solidFill>
                <a:latin typeface="Arial" panose="020B0604020202020204" pitchFamily="34" charset="0"/>
                <a:cs typeface="Arial" panose="020B0604020202020204" pitchFamily="34" charset="0"/>
              </a:rPr>
              <a:t>DEUTSCH-POLNISCHE BEGEGNUNGEN VON ERWACHSENEN</a:t>
            </a:r>
            <a:br>
              <a:rPr lang="de-DE" sz="2000" b="1" dirty="0">
                <a:solidFill>
                  <a:schemeClr val="bg1"/>
                </a:solidFill>
                <a:latin typeface="Arial" panose="020B0604020202020204" pitchFamily="34" charset="0"/>
                <a:cs typeface="Arial" panose="020B0604020202020204" pitchFamily="34" charset="0"/>
              </a:rPr>
            </a:br>
            <a:r>
              <a:rPr lang="de-DE" sz="2000" b="1" dirty="0">
                <a:solidFill>
                  <a:schemeClr val="bg1"/>
                </a:solidFill>
                <a:latin typeface="Arial" panose="020B0604020202020204" pitchFamily="34" charset="0"/>
                <a:cs typeface="Arial" panose="020B0604020202020204" pitchFamily="34" charset="0"/>
              </a:rPr>
              <a:t>NIEMIECKO-POLSKIE SPOTKANIA DLA DOROS</a:t>
            </a:r>
            <a:r>
              <a:rPr lang="pl-PL" sz="2000" b="1" dirty="0">
                <a:solidFill>
                  <a:schemeClr val="bg1"/>
                </a:solidFill>
                <a:latin typeface="Arial" panose="020B0604020202020204" pitchFamily="34" charset="0"/>
                <a:cs typeface="Arial" panose="020B0604020202020204" pitchFamily="34" charset="0"/>
              </a:rPr>
              <a:t>Ł</a:t>
            </a:r>
            <a:r>
              <a:rPr lang="de-DE" sz="2000" b="1" dirty="0">
                <a:solidFill>
                  <a:schemeClr val="bg1"/>
                </a:solidFill>
                <a:latin typeface="Arial" panose="020B0604020202020204" pitchFamily="34" charset="0"/>
                <a:cs typeface="Arial" panose="020B0604020202020204" pitchFamily="34" charset="0"/>
              </a:rPr>
              <a:t>YCH</a:t>
            </a:r>
            <a:endParaRPr lang="de-DE" sz="2000" i="1" dirty="0">
              <a:solidFill>
                <a:schemeClr val="bg1"/>
              </a:solidFill>
              <a:latin typeface="Arial" panose="020B0604020202020204" pitchFamily="34" charset="0"/>
              <a:cs typeface="Arial" panose="020B0604020202020204" pitchFamily="34" charset="0"/>
            </a:endParaRPr>
          </a:p>
        </p:txBody>
      </p:sp>
      <p:sp>
        <p:nvSpPr>
          <p:cNvPr id="7" name="Untertitel 6">
            <a:extLst>
              <a:ext uri="{FF2B5EF4-FFF2-40B4-BE49-F238E27FC236}">
                <a16:creationId xmlns:a16="http://schemas.microsoft.com/office/drawing/2014/main" id="{3FC77FBF-7D1A-448B-8F94-A27163945B0D}"/>
              </a:ext>
            </a:extLst>
          </p:cNvPr>
          <p:cNvSpPr>
            <a:spLocks noGrp="1"/>
          </p:cNvSpPr>
          <p:nvPr>
            <p:ph type="subTitle" idx="1"/>
          </p:nvPr>
        </p:nvSpPr>
        <p:spPr>
          <a:xfrm>
            <a:off x="611561" y="4757564"/>
            <a:ext cx="7632847" cy="2018106"/>
          </a:xfrm>
        </p:spPr>
        <p:txBody>
          <a:bodyPr>
            <a:normAutofit/>
          </a:bodyPr>
          <a:lstStyle/>
          <a:p>
            <a:pPr algn="just"/>
            <a:r>
              <a:rPr lang="de-DE" sz="1200" i="1" dirty="0">
                <a:solidFill>
                  <a:schemeClr val="bg1"/>
                </a:solidFill>
                <a:latin typeface="Arial" panose="020B0604020202020204" pitchFamily="34" charset="0"/>
                <a:cs typeface="Arial" panose="020B0604020202020204" pitchFamily="34" charset="0"/>
              </a:rPr>
              <a:t>Auch die Begegnung von erwachsenen Bürgerinnen und Bürgern in der Grenzregion hat sich der DPV </a:t>
            </a:r>
            <a:r>
              <a:rPr lang="pl-PL" sz="1200" i="1" dirty="0">
                <a:solidFill>
                  <a:schemeClr val="bg1"/>
                </a:solidFill>
                <a:latin typeface="Arial" panose="020B0604020202020204" pitchFamily="34" charset="0"/>
                <a:cs typeface="Arial" panose="020B0604020202020204" pitchFamily="34" charset="0"/>
              </a:rPr>
              <a:t>         </a:t>
            </a:r>
            <a:r>
              <a:rPr lang="de-DE" sz="1200" i="1" dirty="0">
                <a:solidFill>
                  <a:schemeClr val="bg1"/>
                </a:solidFill>
                <a:latin typeface="Arial" panose="020B0604020202020204" pitchFamily="34" charset="0"/>
                <a:cs typeface="Arial" panose="020B0604020202020204" pitchFamily="34" charset="0"/>
              </a:rPr>
              <a:t>zur Aufgabe gemacht. Zusammen mit polnischen Partnern aus Zielona Góra und </a:t>
            </a:r>
            <a:r>
              <a:rPr lang="de-DE" sz="1200" i="1" dirty="0" err="1">
                <a:solidFill>
                  <a:schemeClr val="bg1"/>
                </a:solidFill>
                <a:latin typeface="Arial" panose="020B0604020202020204" pitchFamily="34" charset="0"/>
                <a:cs typeface="Arial" panose="020B0604020202020204" pitchFamily="34" charset="0"/>
              </a:rPr>
              <a:t>Sulechów</a:t>
            </a:r>
            <a:r>
              <a:rPr lang="de-DE" sz="1200" i="1" dirty="0">
                <a:solidFill>
                  <a:schemeClr val="bg1"/>
                </a:solidFill>
                <a:latin typeface="Arial" panose="020B0604020202020204" pitchFamily="34" charset="0"/>
                <a:cs typeface="Arial" panose="020B0604020202020204" pitchFamily="34" charset="0"/>
              </a:rPr>
              <a:t> werden </a:t>
            </a:r>
            <a:r>
              <a:rPr lang="pl-PL" sz="1200" i="1" dirty="0">
                <a:solidFill>
                  <a:schemeClr val="bg1"/>
                </a:solidFill>
                <a:latin typeface="Arial" panose="020B0604020202020204" pitchFamily="34" charset="0"/>
                <a:cs typeface="Arial" panose="020B0604020202020204" pitchFamily="34" charset="0"/>
              </a:rPr>
              <a:t>               </a:t>
            </a:r>
            <a:r>
              <a:rPr lang="de-DE" sz="1200" i="1" dirty="0">
                <a:solidFill>
                  <a:schemeClr val="bg1"/>
                </a:solidFill>
                <a:latin typeface="Arial" panose="020B0604020202020204" pitchFamily="34" charset="0"/>
                <a:cs typeface="Arial" panose="020B0604020202020204" pitchFamily="34" charset="0"/>
              </a:rPr>
              <a:t>zu verschiedenen Anlässen Begegnungen organisiert.</a:t>
            </a:r>
            <a:endParaRPr lang="pl-PL" sz="1200" i="1" dirty="0">
              <a:solidFill>
                <a:schemeClr val="bg1"/>
              </a:solidFill>
              <a:latin typeface="Arial" panose="020B0604020202020204" pitchFamily="34" charset="0"/>
              <a:cs typeface="Arial" panose="020B0604020202020204" pitchFamily="34" charset="0"/>
            </a:endParaRPr>
          </a:p>
          <a:p>
            <a:pPr algn="just"/>
            <a:r>
              <a:rPr lang="pl-PL" sz="1200" b="1" dirty="0">
                <a:solidFill>
                  <a:schemeClr val="bg1"/>
                </a:solidFill>
                <a:latin typeface="Arial" panose="020B0604020202020204" pitchFamily="34" charset="0"/>
                <a:cs typeface="Arial" panose="020B0604020202020204" pitchFamily="34" charset="0"/>
              </a:rPr>
              <a:t>Także spotkania dorosłych mieszkańców na terenie przygranicznym, DPV brało udział w uczestnictwie i ogranizacji. Wspólnie z polskimi partnerami z Zielonej Góry i Sulechowa organizowane są spotkania z różnych okazji.</a:t>
            </a:r>
            <a:endParaRPr lang="de-DE" sz="1200" b="1" dirty="0">
              <a:solidFill>
                <a:schemeClr val="bg1"/>
              </a:solidFill>
              <a:latin typeface="Arial" panose="020B0604020202020204" pitchFamily="34" charset="0"/>
              <a:cs typeface="Arial" panose="020B0604020202020204" pitchFamily="34" charset="0"/>
            </a:endParaRPr>
          </a:p>
          <a:p>
            <a:pPr algn="just"/>
            <a:endParaRPr lang="de-DE" sz="1300" dirty="0">
              <a:solidFill>
                <a:schemeClr val="bg1"/>
              </a:solidFill>
              <a:latin typeface="Arial" panose="020B0604020202020204" pitchFamily="34" charset="0"/>
              <a:cs typeface="Arial" panose="020B0604020202020204" pitchFamily="34" charset="0"/>
            </a:endParaRPr>
          </a:p>
        </p:txBody>
      </p:sp>
      <p:pic>
        <p:nvPicPr>
          <p:cNvPr id="11" name="Grafik 10" descr="Ein Bild, das Gebäude, draußen, Person, Gras enthält.&#10;&#10;Automatisch generierte Beschreibung">
            <a:extLst>
              <a:ext uri="{FF2B5EF4-FFF2-40B4-BE49-F238E27FC236}">
                <a16:creationId xmlns:a16="http://schemas.microsoft.com/office/drawing/2014/main" id="{3B00BB42-D657-40DD-A9D7-AF2B440DFA22}"/>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t="8120"/>
          <a:stretch/>
        </p:blipFill>
        <p:spPr>
          <a:xfrm>
            <a:off x="4749562" y="1032090"/>
            <a:ext cx="3096343" cy="1711366"/>
          </a:xfrm>
          <a:prstGeom prst="rect">
            <a:avLst/>
          </a:prstGeom>
          <a:ln/>
        </p:spPr>
        <p:style>
          <a:lnRef idx="1">
            <a:schemeClr val="accent1"/>
          </a:lnRef>
          <a:fillRef idx="2">
            <a:schemeClr val="accent1"/>
          </a:fillRef>
          <a:effectRef idx="1">
            <a:schemeClr val="accent1"/>
          </a:effectRef>
          <a:fontRef idx="minor">
            <a:schemeClr val="dk1"/>
          </a:fontRef>
        </p:style>
      </p:pic>
      <p:pic>
        <p:nvPicPr>
          <p:cNvPr id="12" name="Grafik 11" descr="Ein Bild, das Person, Gruppe, stehend, Personen enthält.&#10;&#10;Automatisch generierte Beschreibung">
            <a:extLst>
              <a:ext uri="{FF2B5EF4-FFF2-40B4-BE49-F238E27FC236}">
                <a16:creationId xmlns:a16="http://schemas.microsoft.com/office/drawing/2014/main" id="{176B5338-0D63-4A11-909F-464C6872123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259632" y="1028699"/>
            <a:ext cx="2616956" cy="1714756"/>
          </a:xfrm>
          <a:prstGeom prst="rect">
            <a:avLst/>
          </a:prstGeom>
        </p:spPr>
        <p:style>
          <a:lnRef idx="1">
            <a:schemeClr val="accent1"/>
          </a:lnRef>
          <a:fillRef idx="2">
            <a:schemeClr val="accent1"/>
          </a:fillRef>
          <a:effectRef idx="1">
            <a:schemeClr val="accent1"/>
          </a:effectRef>
          <a:fontRef idx="minor">
            <a:schemeClr val="dk1"/>
          </a:fontRef>
        </p:style>
      </p:pic>
      <p:pic>
        <p:nvPicPr>
          <p:cNvPr id="15" name="Grafik 14" descr="Ein Bild, das Person, draußen, Gruppe, stehend enthält.&#10;&#10;Automatisch generierte Beschreibung">
            <a:extLst>
              <a:ext uri="{FF2B5EF4-FFF2-40B4-BE49-F238E27FC236}">
                <a16:creationId xmlns:a16="http://schemas.microsoft.com/office/drawing/2014/main" id="{B27CB237-24CA-459C-9A4F-D7452B53D14A}"/>
              </a:ext>
            </a:extLst>
          </p:cNvPr>
          <p:cNvPicPr>
            <a:picLocks noChangeAspect="1"/>
          </p:cNvPicPr>
          <p:nvPr/>
        </p:nvPicPr>
        <p:blipFill rotWithShape="1">
          <a:blip r:embed="rId4" cstate="hqprint">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a:ext>
            </a:extLst>
          </a:blip>
          <a:srcRect/>
          <a:stretch/>
        </p:blipFill>
        <p:spPr>
          <a:xfrm>
            <a:off x="1275411" y="2882586"/>
            <a:ext cx="2616955" cy="1686603"/>
          </a:xfrm>
          <a:prstGeom prst="rect">
            <a:avLst/>
          </a:prstGeom>
        </p:spPr>
        <p:style>
          <a:lnRef idx="1">
            <a:schemeClr val="accent1"/>
          </a:lnRef>
          <a:fillRef idx="2">
            <a:schemeClr val="accent1"/>
          </a:fillRef>
          <a:effectRef idx="1">
            <a:schemeClr val="accent1"/>
          </a:effectRef>
          <a:fontRef idx="minor">
            <a:schemeClr val="dk1"/>
          </a:fontRef>
        </p:style>
      </p:pic>
      <p:pic>
        <p:nvPicPr>
          <p:cNvPr id="17" name="Grafik 16" descr="Ein Bild, das Decke, drinnen, Person, Personen enthält.&#10;&#10;Automatisch generierte Beschreibung">
            <a:extLst>
              <a:ext uri="{FF2B5EF4-FFF2-40B4-BE49-F238E27FC236}">
                <a16:creationId xmlns:a16="http://schemas.microsoft.com/office/drawing/2014/main" id="{2D5D3533-5028-46E7-BE1A-A3A6B904C87F}"/>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b="8915"/>
          <a:stretch/>
        </p:blipFill>
        <p:spPr>
          <a:xfrm>
            <a:off x="4749563" y="2882585"/>
            <a:ext cx="3096344" cy="1686604"/>
          </a:xfrm>
          <a:prstGeom prst="rect">
            <a:avLst/>
          </a:prstGeom>
        </p:spPr>
        <p:style>
          <a:lnRef idx="1">
            <a:schemeClr val="accent1"/>
          </a:lnRef>
          <a:fillRef idx="2">
            <a:schemeClr val="accent1"/>
          </a:fillRef>
          <a:effectRef idx="1">
            <a:schemeClr val="accent1"/>
          </a:effectRef>
          <a:fontRef idx="minor">
            <a:schemeClr val="dk1"/>
          </a:fontRef>
        </p:style>
      </p:pic>
      <p:pic>
        <p:nvPicPr>
          <p:cNvPr id="3" name="Grafik 9">
            <a:extLst>
              <a:ext uri="{FF2B5EF4-FFF2-40B4-BE49-F238E27FC236}">
                <a16:creationId xmlns:a16="http://schemas.microsoft.com/office/drawing/2014/main" id="{4A4E9A55-D7BB-46C9-9381-9A80D6E3167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42114" y="6025293"/>
            <a:ext cx="596287" cy="738796"/>
          </a:xfrm>
          <a:prstGeom prst="rect">
            <a:avLst/>
          </a:prstGeom>
        </p:spPr>
      </p:pic>
      <p:pic>
        <p:nvPicPr>
          <p:cNvPr id="4" name="Grafik 10">
            <a:extLst>
              <a:ext uri="{FF2B5EF4-FFF2-40B4-BE49-F238E27FC236}">
                <a16:creationId xmlns:a16="http://schemas.microsoft.com/office/drawing/2014/main" id="{D12A645E-27D1-4142-81B9-BF19D09C498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06210" y="6025293"/>
            <a:ext cx="586469" cy="699730"/>
          </a:xfrm>
          <a:prstGeom prst="rect">
            <a:avLst/>
          </a:prstGeom>
        </p:spPr>
      </p:pic>
      <p:pic>
        <p:nvPicPr>
          <p:cNvPr id="5" name="Grafik 25">
            <a:extLst>
              <a:ext uri="{FF2B5EF4-FFF2-40B4-BE49-F238E27FC236}">
                <a16:creationId xmlns:a16="http://schemas.microsoft.com/office/drawing/2014/main" id="{6FB8B88B-052F-494C-B7E0-5D40C9012237}"/>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004048" y="6034016"/>
            <a:ext cx="1404161" cy="673508"/>
          </a:xfrm>
          <a:prstGeom prst="rect">
            <a:avLst/>
          </a:prstGeom>
        </p:spPr>
      </p:pic>
    </p:spTree>
    <p:extLst>
      <p:ext uri="{BB962C8B-B14F-4D97-AF65-F5344CB8AC3E}">
        <p14:creationId xmlns:p14="http://schemas.microsoft.com/office/powerpoint/2010/main" val="7948331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151C89-F224-47D3-908B-0FBE247A8D27}"/>
              </a:ext>
            </a:extLst>
          </p:cNvPr>
          <p:cNvSpPr>
            <a:spLocks noGrp="1"/>
          </p:cNvSpPr>
          <p:nvPr>
            <p:ph type="ctrTitle"/>
          </p:nvPr>
        </p:nvSpPr>
        <p:spPr>
          <a:xfrm>
            <a:off x="539552" y="161162"/>
            <a:ext cx="7776864" cy="819565"/>
          </a:xfrm>
        </p:spPr>
        <p:txBody>
          <a:bodyPr>
            <a:noAutofit/>
          </a:bodyPr>
          <a:lstStyle/>
          <a:p>
            <a:pPr>
              <a:lnSpc>
                <a:spcPct val="100000"/>
              </a:lnSpc>
            </a:pPr>
            <a:br>
              <a:rPr lang="de-DE" sz="2000" b="1" dirty="0">
                <a:solidFill>
                  <a:schemeClr val="tx2">
                    <a:lumMod val="10000"/>
                  </a:schemeClr>
                </a:solidFill>
                <a:latin typeface="Arial" panose="020B0604020202020204" pitchFamily="34" charset="0"/>
                <a:cs typeface="Arial" panose="020B0604020202020204" pitchFamily="34" charset="0"/>
              </a:rPr>
            </a:br>
            <a:r>
              <a:rPr lang="de-DE" sz="2000" i="1" dirty="0">
                <a:solidFill>
                  <a:schemeClr val="tx2">
                    <a:lumMod val="10000"/>
                  </a:schemeClr>
                </a:solidFill>
                <a:latin typeface="Arial" panose="020B0604020202020204" pitchFamily="34" charset="0"/>
                <a:cs typeface="Arial" panose="020B0604020202020204" pitchFamily="34" charset="0"/>
              </a:rPr>
              <a:t>DEUTSCH-POLNISCHE TAGE IN ZIELONA GÓRA</a:t>
            </a:r>
            <a:br>
              <a:rPr lang="de-DE" sz="2000" b="1" dirty="0">
                <a:solidFill>
                  <a:schemeClr val="tx2">
                    <a:lumMod val="10000"/>
                  </a:schemeClr>
                </a:solidFill>
                <a:latin typeface="Arial" panose="020B0604020202020204" pitchFamily="34" charset="0"/>
                <a:cs typeface="Arial" panose="020B0604020202020204" pitchFamily="34" charset="0"/>
              </a:rPr>
            </a:br>
            <a:r>
              <a:rPr lang="de-DE" sz="2000" b="1" dirty="0">
                <a:solidFill>
                  <a:schemeClr val="tx2">
                    <a:lumMod val="10000"/>
                  </a:schemeClr>
                </a:solidFill>
                <a:latin typeface="Arial" panose="020B0604020202020204" pitchFamily="34" charset="0"/>
                <a:cs typeface="Arial" panose="020B0604020202020204" pitchFamily="34" charset="0"/>
              </a:rPr>
              <a:t>DNI POLSKO-NIEMIECKIE W ZIELONEJ GÓRZE</a:t>
            </a:r>
          </a:p>
        </p:txBody>
      </p:sp>
      <p:pic>
        <p:nvPicPr>
          <p:cNvPr id="16" name="Grafik 15" descr="Ein Bild, das Gebäude, draußen, Person, Straße enthält.&#10;&#10;Automatisch generierte Beschreibung">
            <a:extLst>
              <a:ext uri="{FF2B5EF4-FFF2-40B4-BE49-F238E27FC236}">
                <a16:creationId xmlns:a16="http://schemas.microsoft.com/office/drawing/2014/main" id="{B1255123-0C08-41EF-A12D-C768C7F530A5}"/>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082971" y="1195157"/>
            <a:ext cx="2523732" cy="2151839"/>
          </a:xfrm>
          <a:prstGeom prst="rect">
            <a:avLst/>
          </a:prstGeom>
        </p:spPr>
        <p:style>
          <a:lnRef idx="1">
            <a:schemeClr val="accent1"/>
          </a:lnRef>
          <a:fillRef idx="2">
            <a:schemeClr val="accent1"/>
          </a:fillRef>
          <a:effectRef idx="1">
            <a:schemeClr val="accent1"/>
          </a:effectRef>
          <a:fontRef idx="minor">
            <a:schemeClr val="dk1"/>
          </a:fontRef>
        </p:style>
      </p:pic>
      <p:pic>
        <p:nvPicPr>
          <p:cNvPr id="20" name="Grafik 19" descr="Ein Bild, das drinnen, Person, Decke, Gebäude enthält.&#10;&#10;Automatisch generierte Beschreibung">
            <a:extLst>
              <a:ext uri="{FF2B5EF4-FFF2-40B4-BE49-F238E27FC236}">
                <a16:creationId xmlns:a16="http://schemas.microsoft.com/office/drawing/2014/main" id="{14E8F43F-D6E8-43ED-A40D-AD6EBCADF6F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t="6114" b="9805"/>
          <a:stretch/>
        </p:blipFill>
        <p:spPr>
          <a:xfrm>
            <a:off x="4389978" y="3680644"/>
            <a:ext cx="3385986" cy="1627649"/>
          </a:xfrm>
          <a:prstGeom prst="rect">
            <a:avLst/>
          </a:prstGeom>
        </p:spPr>
        <p:style>
          <a:lnRef idx="1">
            <a:schemeClr val="accent1"/>
          </a:lnRef>
          <a:fillRef idx="2">
            <a:schemeClr val="accent1"/>
          </a:fillRef>
          <a:effectRef idx="1">
            <a:schemeClr val="accent1"/>
          </a:effectRef>
          <a:fontRef idx="minor">
            <a:schemeClr val="dk1"/>
          </a:fontRef>
        </p:style>
      </p:pic>
      <p:sp>
        <p:nvSpPr>
          <p:cNvPr id="3" name="Textfeld 2">
            <a:extLst>
              <a:ext uri="{FF2B5EF4-FFF2-40B4-BE49-F238E27FC236}">
                <a16:creationId xmlns:a16="http://schemas.microsoft.com/office/drawing/2014/main" id="{30476A8F-7987-459C-98AF-6F463BAD8642}"/>
              </a:ext>
            </a:extLst>
          </p:cNvPr>
          <p:cNvSpPr txBox="1"/>
          <p:nvPr/>
        </p:nvSpPr>
        <p:spPr>
          <a:xfrm>
            <a:off x="539552" y="3691634"/>
            <a:ext cx="3215211" cy="2339102"/>
          </a:xfrm>
          <a:prstGeom prst="rect">
            <a:avLst/>
          </a:prstGeom>
          <a:noFill/>
        </p:spPr>
        <p:txBody>
          <a:bodyPr wrap="square" rtlCol="0">
            <a:spAutoFit/>
          </a:bodyPr>
          <a:lstStyle/>
          <a:p>
            <a:pPr algn="just"/>
            <a:r>
              <a:rPr lang="de-DE" sz="1200" i="1" dirty="0">
                <a:solidFill>
                  <a:schemeClr val="bg1"/>
                </a:solidFill>
                <a:latin typeface="Arial" panose="020B0604020202020204" pitchFamily="34" charset="0"/>
                <a:cs typeface="Arial" panose="020B0604020202020204" pitchFamily="34" charset="0"/>
              </a:rPr>
              <a:t>Die Deutsch-Polnischen Tage werden vom Zentrum für deutsche Sprache und Kultur an der Universität des Dritten Lebensalters in Zielona organisiert. Der DPV ist Partner dieser Veranstaltung. </a:t>
            </a:r>
            <a:endParaRPr lang="pl-PL" sz="1200" i="1" dirty="0">
              <a:solidFill>
                <a:schemeClr val="bg1"/>
              </a:solidFill>
              <a:latin typeface="Arial" panose="020B0604020202020204" pitchFamily="34" charset="0"/>
              <a:cs typeface="Arial" panose="020B0604020202020204" pitchFamily="34" charset="0"/>
            </a:endParaRPr>
          </a:p>
          <a:p>
            <a:pPr algn="just"/>
            <a:endParaRPr lang="pl-PL" sz="1300" dirty="0">
              <a:solidFill>
                <a:schemeClr val="bg1"/>
              </a:solidFill>
              <a:latin typeface="Arial" panose="020B0604020202020204" pitchFamily="34" charset="0"/>
              <a:cs typeface="Arial" panose="020B0604020202020204" pitchFamily="34" charset="0"/>
            </a:endParaRPr>
          </a:p>
          <a:p>
            <a:pPr algn="just"/>
            <a:r>
              <a:rPr lang="pl-PL" sz="1200" b="1" dirty="0">
                <a:solidFill>
                  <a:schemeClr val="bg1"/>
                </a:solidFill>
                <a:latin typeface="Arial" panose="020B0604020202020204" pitchFamily="34" charset="0"/>
                <a:cs typeface="Arial" panose="020B0604020202020204" pitchFamily="34" charset="0"/>
              </a:rPr>
              <a:t>Polsko- Niemieckie Dni organizowane są przez Centrum dla Niemieckiego Języka i Kultury na Uniwersytecie Trzeciego Wieku w Zielonej Górze. </a:t>
            </a:r>
            <a:r>
              <a:rPr lang="de-DE" sz="1200" b="1" dirty="0">
                <a:solidFill>
                  <a:schemeClr val="bg1"/>
                </a:solidFill>
                <a:latin typeface="Arial" panose="020B0604020202020204" pitchFamily="34" charset="0"/>
                <a:cs typeface="Arial" panose="020B0604020202020204" pitchFamily="34" charset="0"/>
              </a:rPr>
              <a:t>DPV </a:t>
            </a:r>
            <a:r>
              <a:rPr lang="de-DE" sz="1200" b="1" dirty="0" err="1">
                <a:solidFill>
                  <a:schemeClr val="bg1"/>
                </a:solidFill>
                <a:latin typeface="Arial" panose="020B0604020202020204" pitchFamily="34" charset="0"/>
                <a:cs typeface="Arial" panose="020B0604020202020204" pitchFamily="34" charset="0"/>
              </a:rPr>
              <a:t>jest</a:t>
            </a:r>
            <a:r>
              <a:rPr lang="de-DE" sz="1200" b="1" dirty="0">
                <a:solidFill>
                  <a:schemeClr val="bg1"/>
                </a:solidFill>
                <a:latin typeface="Arial" panose="020B0604020202020204" pitchFamily="34" charset="0"/>
                <a:cs typeface="Arial" panose="020B0604020202020204" pitchFamily="34" charset="0"/>
              </a:rPr>
              <a:t> </a:t>
            </a:r>
            <a:r>
              <a:rPr lang="de-DE" sz="1200" b="1" dirty="0" err="1">
                <a:solidFill>
                  <a:schemeClr val="bg1"/>
                </a:solidFill>
                <a:latin typeface="Arial" panose="020B0604020202020204" pitchFamily="34" charset="0"/>
                <a:cs typeface="Arial" panose="020B0604020202020204" pitchFamily="34" charset="0"/>
              </a:rPr>
              <a:t>partnerem</a:t>
            </a:r>
            <a:r>
              <a:rPr lang="de-DE" sz="1200" b="1" dirty="0">
                <a:solidFill>
                  <a:schemeClr val="bg1"/>
                </a:solidFill>
                <a:latin typeface="Arial" panose="020B0604020202020204" pitchFamily="34" charset="0"/>
                <a:cs typeface="Arial" panose="020B0604020202020204" pitchFamily="34" charset="0"/>
              </a:rPr>
              <a:t> </a:t>
            </a:r>
            <a:r>
              <a:rPr lang="de-DE" sz="1200" b="1" dirty="0" err="1">
                <a:solidFill>
                  <a:schemeClr val="bg1"/>
                </a:solidFill>
                <a:latin typeface="Arial" panose="020B0604020202020204" pitchFamily="34" charset="0"/>
                <a:cs typeface="Arial" panose="020B0604020202020204" pitchFamily="34" charset="0"/>
              </a:rPr>
              <a:t>tego</a:t>
            </a:r>
            <a:r>
              <a:rPr lang="de-DE" sz="1200" b="1" dirty="0">
                <a:solidFill>
                  <a:schemeClr val="bg1"/>
                </a:solidFill>
                <a:latin typeface="Arial" panose="020B0604020202020204" pitchFamily="34" charset="0"/>
                <a:cs typeface="Arial" panose="020B0604020202020204" pitchFamily="34" charset="0"/>
              </a:rPr>
              <a:t> </a:t>
            </a:r>
            <a:r>
              <a:rPr lang="de-DE" sz="1200" b="1" dirty="0" err="1">
                <a:solidFill>
                  <a:schemeClr val="bg1"/>
                </a:solidFill>
                <a:latin typeface="Arial" panose="020B0604020202020204" pitchFamily="34" charset="0"/>
                <a:cs typeface="Arial" panose="020B0604020202020204" pitchFamily="34" charset="0"/>
              </a:rPr>
              <a:t>spotkania</a:t>
            </a:r>
            <a:r>
              <a:rPr lang="de-DE" sz="1200" b="1" dirty="0">
                <a:solidFill>
                  <a:schemeClr val="bg1"/>
                </a:solidFill>
                <a:latin typeface="Arial" panose="020B0604020202020204" pitchFamily="34" charset="0"/>
                <a:cs typeface="Arial" panose="020B0604020202020204" pitchFamily="34" charset="0"/>
              </a:rPr>
              <a:t>.</a:t>
            </a:r>
          </a:p>
          <a:p>
            <a:pPr algn="just"/>
            <a:endParaRPr lang="de-DE" sz="1300" dirty="0">
              <a:solidFill>
                <a:schemeClr val="bg1"/>
              </a:solidFill>
              <a:latin typeface="Arial" panose="020B0604020202020204" pitchFamily="34" charset="0"/>
              <a:cs typeface="Arial" panose="020B0604020202020204" pitchFamily="34" charset="0"/>
            </a:endParaRPr>
          </a:p>
        </p:txBody>
      </p:sp>
      <p:pic>
        <p:nvPicPr>
          <p:cNvPr id="5" name="Grafik 4" descr="Ein Bild, das drinnen, Person, Tisch, Personen enthält.&#10;&#10;Automatisch generierte Beschreibung">
            <a:extLst>
              <a:ext uri="{FF2B5EF4-FFF2-40B4-BE49-F238E27FC236}">
                <a16:creationId xmlns:a16="http://schemas.microsoft.com/office/drawing/2014/main" id="{0BD83CD8-5764-420A-93AE-9CCBF78F13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6183" y="1198441"/>
            <a:ext cx="3449754" cy="2145272"/>
          </a:xfrm>
          <a:prstGeom prst="rect">
            <a:avLst/>
          </a:prstGeom>
        </p:spPr>
        <p:style>
          <a:lnRef idx="1">
            <a:schemeClr val="accent1"/>
          </a:lnRef>
          <a:fillRef idx="2">
            <a:schemeClr val="accent1"/>
          </a:fillRef>
          <a:effectRef idx="1">
            <a:schemeClr val="accent1"/>
          </a:effectRef>
          <a:fontRef idx="minor">
            <a:schemeClr val="dk1"/>
          </a:fontRef>
        </p:style>
      </p:pic>
      <p:pic>
        <p:nvPicPr>
          <p:cNvPr id="7" name="Grafik 6" descr="Ein Bild, das Tisch, drinnen, Essen, sitzend enthält.&#10;&#10;Automatisch generierte Beschreibung">
            <a:extLst>
              <a:ext uri="{FF2B5EF4-FFF2-40B4-BE49-F238E27FC236}">
                <a16:creationId xmlns:a16="http://schemas.microsoft.com/office/drawing/2014/main" id="{3A26D346-DC64-4931-91CD-D81A5D7713E3}"/>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17405" t="21852" r="18568" b="37665"/>
          <a:stretch/>
        </p:blipFill>
        <p:spPr>
          <a:xfrm rot="20481492">
            <a:off x="4197069" y="1798409"/>
            <a:ext cx="1600393" cy="674597"/>
          </a:xfrm>
          <a:prstGeom prst="rect">
            <a:avLst/>
          </a:prstGeom>
        </p:spPr>
        <p:style>
          <a:lnRef idx="1">
            <a:schemeClr val="accent1"/>
          </a:lnRef>
          <a:fillRef idx="2">
            <a:schemeClr val="accent1"/>
          </a:fillRef>
          <a:effectRef idx="1">
            <a:schemeClr val="accent1"/>
          </a:effectRef>
          <a:fontRef idx="minor">
            <a:schemeClr val="dk1"/>
          </a:fontRef>
        </p:style>
      </p:pic>
      <p:pic>
        <p:nvPicPr>
          <p:cNvPr id="4" name="Grafik 9">
            <a:extLst>
              <a:ext uri="{FF2B5EF4-FFF2-40B4-BE49-F238E27FC236}">
                <a16:creationId xmlns:a16="http://schemas.microsoft.com/office/drawing/2014/main" id="{B512FC57-6674-43EF-84E6-F035C8B1BDB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24" y="6022013"/>
            <a:ext cx="596287" cy="738796"/>
          </a:xfrm>
          <a:prstGeom prst="rect">
            <a:avLst/>
          </a:prstGeom>
        </p:spPr>
      </p:pic>
      <p:pic>
        <p:nvPicPr>
          <p:cNvPr id="6" name="Grafik 10">
            <a:extLst>
              <a:ext uri="{FF2B5EF4-FFF2-40B4-BE49-F238E27FC236}">
                <a16:creationId xmlns:a16="http://schemas.microsoft.com/office/drawing/2014/main" id="{A3B426DE-4EFE-4019-9725-C716C662780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52320" y="6022013"/>
            <a:ext cx="586469" cy="699730"/>
          </a:xfrm>
          <a:prstGeom prst="rect">
            <a:avLst/>
          </a:prstGeom>
        </p:spPr>
      </p:pic>
      <p:pic>
        <p:nvPicPr>
          <p:cNvPr id="8" name="Grafik 25">
            <a:extLst>
              <a:ext uri="{FF2B5EF4-FFF2-40B4-BE49-F238E27FC236}">
                <a16:creationId xmlns:a16="http://schemas.microsoft.com/office/drawing/2014/main" id="{D61D1E59-704F-451F-A40A-5023AD9341D5}"/>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50158" y="6030736"/>
            <a:ext cx="1404161" cy="673508"/>
          </a:xfrm>
          <a:prstGeom prst="rect">
            <a:avLst/>
          </a:prstGeom>
        </p:spPr>
      </p:pic>
    </p:spTree>
    <p:extLst>
      <p:ext uri="{BB962C8B-B14F-4D97-AF65-F5344CB8AC3E}">
        <p14:creationId xmlns:p14="http://schemas.microsoft.com/office/powerpoint/2010/main" val="21290055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F9E0D2-F86C-4418-90B1-14492A5E0B82}"/>
              </a:ext>
            </a:extLst>
          </p:cNvPr>
          <p:cNvSpPr>
            <a:spLocks noGrp="1"/>
          </p:cNvSpPr>
          <p:nvPr>
            <p:ph type="title"/>
          </p:nvPr>
        </p:nvSpPr>
        <p:spPr>
          <a:xfrm>
            <a:off x="611560" y="-22719"/>
            <a:ext cx="7795404" cy="1162808"/>
          </a:xfrm>
        </p:spPr>
        <p:txBody>
          <a:bodyPr>
            <a:normAutofit/>
          </a:bodyPr>
          <a:lstStyle/>
          <a:p>
            <a:r>
              <a:rPr lang="de-DE" sz="2000" i="1" dirty="0">
                <a:solidFill>
                  <a:schemeClr val="tx2">
                    <a:lumMod val="10000"/>
                  </a:schemeClr>
                </a:solidFill>
                <a:latin typeface="Arial" panose="020B0604020202020204" pitchFamily="34" charset="0"/>
                <a:cs typeface="Arial" panose="020B0604020202020204" pitchFamily="34" charset="0"/>
              </a:rPr>
              <a:t>THEMENABENDE IN COTTBUS</a:t>
            </a:r>
            <a:br>
              <a:rPr lang="de-DE" sz="2000" b="1" dirty="0">
                <a:solidFill>
                  <a:schemeClr val="tx2">
                    <a:lumMod val="10000"/>
                  </a:schemeClr>
                </a:solidFill>
                <a:latin typeface="Arial" panose="020B0604020202020204" pitchFamily="34" charset="0"/>
                <a:cs typeface="Arial" panose="020B0604020202020204" pitchFamily="34" charset="0"/>
              </a:rPr>
            </a:br>
            <a:r>
              <a:rPr lang="de-DE" sz="2000" b="1" dirty="0">
                <a:solidFill>
                  <a:schemeClr val="tx2">
                    <a:lumMod val="10000"/>
                  </a:schemeClr>
                </a:solidFill>
                <a:latin typeface="Arial" panose="020B0604020202020204" pitchFamily="34" charset="0"/>
                <a:cs typeface="Arial" panose="020B0604020202020204" pitchFamily="34" charset="0"/>
              </a:rPr>
              <a:t>WIECZORY TEMATYCZNE W COTTBUS</a:t>
            </a:r>
            <a:endParaRPr lang="de-DE" sz="2000" i="1" dirty="0">
              <a:solidFill>
                <a:schemeClr val="tx2">
                  <a:lumMod val="10000"/>
                </a:schemeClr>
              </a:solidFill>
              <a:latin typeface="Arial" panose="020B0604020202020204" pitchFamily="34" charset="0"/>
              <a:cs typeface="Arial" panose="020B0604020202020204" pitchFamily="34" charset="0"/>
            </a:endParaRPr>
          </a:p>
        </p:txBody>
      </p:sp>
      <p:pic>
        <p:nvPicPr>
          <p:cNvPr id="9" name="Grafik 8" descr="Ein Bild, das Decke, Person, drinnen, Gebäude enthält.&#10;&#10;Automatisch generierte Beschreibung">
            <a:extLst>
              <a:ext uri="{FF2B5EF4-FFF2-40B4-BE49-F238E27FC236}">
                <a16:creationId xmlns:a16="http://schemas.microsoft.com/office/drawing/2014/main" id="{66FE2BF1-D6B5-4732-BF22-88FE97E014A1}"/>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508317" y="3734746"/>
            <a:ext cx="3024123" cy="1947428"/>
          </a:xfrm>
          <a:prstGeom prst="rect">
            <a:avLst/>
          </a:prstGeom>
        </p:spPr>
        <p:style>
          <a:lnRef idx="1">
            <a:schemeClr val="accent1"/>
          </a:lnRef>
          <a:fillRef idx="2">
            <a:schemeClr val="accent1"/>
          </a:fillRef>
          <a:effectRef idx="1">
            <a:schemeClr val="accent1"/>
          </a:effectRef>
          <a:fontRef idx="minor">
            <a:schemeClr val="dk1"/>
          </a:fontRef>
        </p:style>
      </p:pic>
      <p:sp>
        <p:nvSpPr>
          <p:cNvPr id="3" name="Textfeld 2">
            <a:extLst>
              <a:ext uri="{FF2B5EF4-FFF2-40B4-BE49-F238E27FC236}">
                <a16:creationId xmlns:a16="http://schemas.microsoft.com/office/drawing/2014/main" id="{1730DF1A-F4B9-4C93-8481-CA76EB44E663}"/>
              </a:ext>
            </a:extLst>
          </p:cNvPr>
          <p:cNvSpPr txBox="1"/>
          <p:nvPr/>
        </p:nvSpPr>
        <p:spPr>
          <a:xfrm>
            <a:off x="611560" y="3645024"/>
            <a:ext cx="4438598" cy="2708434"/>
          </a:xfrm>
          <a:prstGeom prst="rect">
            <a:avLst/>
          </a:prstGeom>
          <a:noFill/>
        </p:spPr>
        <p:txBody>
          <a:bodyPr wrap="square" rtlCol="0">
            <a:spAutoFit/>
          </a:bodyPr>
          <a:lstStyle/>
          <a:p>
            <a:pPr algn="just"/>
            <a:endParaRPr lang="de-DE" sz="1200" dirty="0">
              <a:solidFill>
                <a:schemeClr val="bg1"/>
              </a:solidFill>
              <a:latin typeface="Arial" panose="020B0604020202020204" pitchFamily="34" charset="0"/>
              <a:cs typeface="Arial" panose="020B0604020202020204" pitchFamily="34" charset="0"/>
            </a:endParaRPr>
          </a:p>
          <a:p>
            <a:pPr algn="just"/>
            <a:r>
              <a:rPr lang="de-DE" sz="1200" i="1" dirty="0">
                <a:solidFill>
                  <a:schemeClr val="bg1"/>
                </a:solidFill>
                <a:latin typeface="Arial" panose="020B0604020202020204" pitchFamily="34" charset="0"/>
                <a:cs typeface="Arial" panose="020B0604020202020204" pitchFamily="34" charset="0"/>
              </a:rPr>
              <a:t>Immer auf der Suche nach interessanten Themen, organisiert der DPV auch Ausstellungen oder Lesungen zu deutsch-polnischen Themen in Cottbus oder beteiligt sich an deren Organisation. Die Begegnung der deutschen und polnischen Bürger und der Dialog sollen gefördert werden.</a:t>
            </a:r>
            <a:endParaRPr lang="pl-PL" sz="1200" i="1" dirty="0">
              <a:solidFill>
                <a:schemeClr val="bg1"/>
              </a:solidFill>
              <a:latin typeface="Arial" panose="020B0604020202020204" pitchFamily="34" charset="0"/>
              <a:cs typeface="Arial" panose="020B0604020202020204" pitchFamily="34" charset="0"/>
            </a:endParaRPr>
          </a:p>
          <a:p>
            <a:pPr algn="just"/>
            <a:endParaRPr lang="pl-PL" sz="1200" dirty="0">
              <a:solidFill>
                <a:schemeClr val="bg1"/>
              </a:solidFill>
              <a:latin typeface="Arial" panose="020B0604020202020204" pitchFamily="34" charset="0"/>
              <a:cs typeface="Arial" panose="020B0604020202020204" pitchFamily="34" charset="0"/>
            </a:endParaRPr>
          </a:p>
          <a:p>
            <a:pPr algn="just"/>
            <a:r>
              <a:rPr lang="pl-PL" sz="1200" b="1" dirty="0">
                <a:solidFill>
                  <a:schemeClr val="bg1"/>
                </a:solidFill>
                <a:latin typeface="Arial" panose="020B0604020202020204" pitchFamily="34" charset="0"/>
                <a:cs typeface="Arial" panose="020B0604020202020204" pitchFamily="34" charset="0"/>
              </a:rPr>
              <a:t>Szukając interesujących tematów DPV organizuje wystawy oraz wieczory autorskie dotyczące polsko/ niemieckich tematów. Spotkania Polskich oraz Niemieckich obywateli oraz dialog pomiędzy nimi powinny być cały czas wspierane.</a:t>
            </a:r>
            <a:endParaRPr lang="de-DE" sz="1200" b="1" dirty="0">
              <a:solidFill>
                <a:schemeClr val="bg1"/>
              </a:solidFill>
              <a:latin typeface="Arial" panose="020B0604020202020204" pitchFamily="34" charset="0"/>
              <a:cs typeface="Arial" panose="020B0604020202020204" pitchFamily="34" charset="0"/>
            </a:endParaRPr>
          </a:p>
          <a:p>
            <a:pPr algn="just"/>
            <a:r>
              <a:rPr lang="pl-PL" sz="1300" b="1" dirty="0">
                <a:solidFill>
                  <a:schemeClr val="bg1"/>
                </a:solidFill>
                <a:latin typeface="Arial" panose="020B0604020202020204" pitchFamily="34" charset="0"/>
                <a:cs typeface="Arial" panose="020B0604020202020204" pitchFamily="34" charset="0"/>
              </a:rPr>
              <a:t> </a:t>
            </a:r>
            <a:endParaRPr lang="de-DE" sz="1300" b="1" dirty="0">
              <a:solidFill>
                <a:schemeClr val="bg1"/>
              </a:solidFill>
              <a:latin typeface="Arial" panose="020B0604020202020204" pitchFamily="34" charset="0"/>
              <a:cs typeface="Arial" panose="020B0604020202020204" pitchFamily="34" charset="0"/>
            </a:endParaRPr>
          </a:p>
          <a:p>
            <a:pPr algn="just"/>
            <a:endParaRPr lang="de-DE" sz="1300" dirty="0">
              <a:solidFill>
                <a:schemeClr val="bg1"/>
              </a:solidFill>
              <a:latin typeface="Arial" panose="020B0604020202020204" pitchFamily="34" charset="0"/>
              <a:cs typeface="Arial" panose="020B0604020202020204" pitchFamily="34" charset="0"/>
            </a:endParaRPr>
          </a:p>
        </p:txBody>
      </p:sp>
      <p:pic>
        <p:nvPicPr>
          <p:cNvPr id="6" name="Grafik 5" descr="Ein Bild, das Person, drinnen, stehend, Mann enthält.&#10;&#10;Automatisch generierte Beschreibung">
            <a:extLst>
              <a:ext uri="{FF2B5EF4-FFF2-40B4-BE49-F238E27FC236}">
                <a16:creationId xmlns:a16="http://schemas.microsoft.com/office/drawing/2014/main" id="{D72C99ED-743A-4049-A3F8-FB38964D71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04415" y="1120129"/>
            <a:ext cx="2055937" cy="2192464"/>
          </a:xfrm>
          <a:prstGeom prst="rect">
            <a:avLst/>
          </a:prstGeom>
        </p:spPr>
        <p:style>
          <a:lnRef idx="1">
            <a:schemeClr val="accent1"/>
          </a:lnRef>
          <a:fillRef idx="2">
            <a:schemeClr val="accent1"/>
          </a:fillRef>
          <a:effectRef idx="1">
            <a:schemeClr val="accent1"/>
          </a:effectRef>
          <a:fontRef idx="minor">
            <a:schemeClr val="dk1"/>
          </a:fontRef>
        </p:style>
      </p:pic>
      <p:pic>
        <p:nvPicPr>
          <p:cNvPr id="12" name="Grafik 11" descr="Ein Bild, das drinnen, Person, Mann, Raum enthält.&#10;&#10;Automatisch generierte Beschreibung">
            <a:extLst>
              <a:ext uri="{FF2B5EF4-FFF2-40B4-BE49-F238E27FC236}">
                <a16:creationId xmlns:a16="http://schemas.microsoft.com/office/drawing/2014/main" id="{DE4671BF-7903-4B58-A8F4-6BA588591C0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481"/>
          <a:stretch/>
        </p:blipFill>
        <p:spPr>
          <a:xfrm>
            <a:off x="5462887" y="1140089"/>
            <a:ext cx="3069553" cy="2191534"/>
          </a:xfrm>
          <a:prstGeom prst="rect">
            <a:avLst/>
          </a:prstGeom>
        </p:spPr>
        <p:style>
          <a:lnRef idx="1">
            <a:schemeClr val="accent1"/>
          </a:lnRef>
          <a:fillRef idx="2">
            <a:schemeClr val="accent1"/>
          </a:fillRef>
          <a:effectRef idx="1">
            <a:schemeClr val="accent1"/>
          </a:effectRef>
          <a:fontRef idx="minor">
            <a:schemeClr val="dk1"/>
          </a:fontRef>
        </p:style>
      </p:pic>
      <p:pic>
        <p:nvPicPr>
          <p:cNvPr id="14" name="Grafik 13">
            <a:extLst>
              <a:ext uri="{FF2B5EF4-FFF2-40B4-BE49-F238E27FC236}">
                <a16:creationId xmlns:a16="http://schemas.microsoft.com/office/drawing/2014/main" id="{35107CA3-8C8F-4AD7-A2F6-698363FAD90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560" y="1121858"/>
            <a:ext cx="1790320" cy="2299493"/>
          </a:xfrm>
          <a:prstGeom prst="rect">
            <a:avLst/>
          </a:prstGeom>
        </p:spPr>
        <p:style>
          <a:lnRef idx="1">
            <a:schemeClr val="accent1"/>
          </a:lnRef>
          <a:fillRef idx="2">
            <a:schemeClr val="accent1"/>
          </a:fillRef>
          <a:effectRef idx="1">
            <a:schemeClr val="accent1"/>
          </a:effectRef>
          <a:fontRef idx="minor">
            <a:schemeClr val="dk1"/>
          </a:fontRef>
        </p:style>
      </p:pic>
      <p:pic>
        <p:nvPicPr>
          <p:cNvPr id="4" name="Grafik 9">
            <a:extLst>
              <a:ext uri="{FF2B5EF4-FFF2-40B4-BE49-F238E27FC236}">
                <a16:creationId xmlns:a16="http://schemas.microsoft.com/office/drawing/2014/main" id="{ED59F8CA-CD24-4CE3-A89C-2B283AD6522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24" y="6022013"/>
            <a:ext cx="596287" cy="738796"/>
          </a:xfrm>
          <a:prstGeom prst="rect">
            <a:avLst/>
          </a:prstGeom>
        </p:spPr>
      </p:pic>
      <p:pic>
        <p:nvPicPr>
          <p:cNvPr id="5" name="Grafik 10">
            <a:extLst>
              <a:ext uri="{FF2B5EF4-FFF2-40B4-BE49-F238E27FC236}">
                <a16:creationId xmlns:a16="http://schemas.microsoft.com/office/drawing/2014/main" id="{018B631D-9216-4F98-B838-7B7F13CE993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52320" y="6022013"/>
            <a:ext cx="586469" cy="699730"/>
          </a:xfrm>
          <a:prstGeom prst="rect">
            <a:avLst/>
          </a:prstGeom>
        </p:spPr>
      </p:pic>
      <p:pic>
        <p:nvPicPr>
          <p:cNvPr id="7" name="Grafik 25">
            <a:extLst>
              <a:ext uri="{FF2B5EF4-FFF2-40B4-BE49-F238E27FC236}">
                <a16:creationId xmlns:a16="http://schemas.microsoft.com/office/drawing/2014/main" id="{4188CAFA-FB03-4A92-81DA-AC9EEAED7809}"/>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50158" y="6030736"/>
            <a:ext cx="1404161" cy="673508"/>
          </a:xfrm>
          <a:prstGeom prst="rect">
            <a:avLst/>
          </a:prstGeom>
        </p:spPr>
      </p:pic>
    </p:spTree>
    <p:extLst>
      <p:ext uri="{BB962C8B-B14F-4D97-AF65-F5344CB8AC3E}">
        <p14:creationId xmlns:p14="http://schemas.microsoft.com/office/powerpoint/2010/main" val="25342985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1"/>
          <p:cNvSpPr txBox="1">
            <a:spLocks noChangeArrowheads="1"/>
          </p:cNvSpPr>
          <p:nvPr/>
        </p:nvSpPr>
        <p:spPr bwMode="auto">
          <a:xfrm>
            <a:off x="539551" y="1092546"/>
            <a:ext cx="8064896" cy="566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marL="328613" indent="-328613">
              <a:tabLst>
                <a:tab pos="328613" algn="l"/>
                <a:tab pos="1243013" algn="l"/>
                <a:tab pos="2157413" algn="l"/>
                <a:tab pos="3071813" algn="l"/>
                <a:tab pos="3986213" algn="l"/>
                <a:tab pos="4900613" algn="l"/>
                <a:tab pos="5815013" algn="l"/>
                <a:tab pos="6729413" algn="l"/>
                <a:tab pos="7643813" algn="l"/>
                <a:tab pos="8558213" algn="l"/>
                <a:tab pos="9472613" algn="l"/>
                <a:tab pos="10387013" algn="l"/>
              </a:tabLst>
              <a:defRPr>
                <a:solidFill>
                  <a:schemeClr val="bg1"/>
                </a:solidFill>
                <a:latin typeface="Times New Roman" pitchFamily="18" charset="0"/>
                <a:ea typeface="Arial Unicode MS" pitchFamily="34" charset="-128"/>
                <a:cs typeface="Arial Unicode MS" pitchFamily="34" charset="-128"/>
              </a:defRPr>
            </a:lvl1pPr>
            <a:lvl2pPr marL="785813" indent="-328613">
              <a:tabLst>
                <a:tab pos="328613" algn="l"/>
                <a:tab pos="1243013" algn="l"/>
                <a:tab pos="2157413" algn="l"/>
                <a:tab pos="3071813" algn="l"/>
                <a:tab pos="3986213" algn="l"/>
                <a:tab pos="4900613" algn="l"/>
                <a:tab pos="5815013" algn="l"/>
                <a:tab pos="6729413" algn="l"/>
                <a:tab pos="7643813" algn="l"/>
                <a:tab pos="8558213" algn="l"/>
                <a:tab pos="9472613" algn="l"/>
                <a:tab pos="10387013" algn="l"/>
              </a:tabLst>
              <a:defRPr>
                <a:solidFill>
                  <a:schemeClr val="bg1"/>
                </a:solidFill>
                <a:latin typeface="Times New Roman" pitchFamily="18" charset="0"/>
                <a:ea typeface="Arial Unicode MS" pitchFamily="34" charset="-128"/>
                <a:cs typeface="Arial Unicode MS" pitchFamily="34" charset="-128"/>
              </a:defRPr>
            </a:lvl2pPr>
            <a:lvl3pPr marL="1143000" indent="-228600">
              <a:tabLst>
                <a:tab pos="328613" algn="l"/>
                <a:tab pos="1243013" algn="l"/>
                <a:tab pos="2157413" algn="l"/>
                <a:tab pos="3071813" algn="l"/>
                <a:tab pos="3986213" algn="l"/>
                <a:tab pos="4900613" algn="l"/>
                <a:tab pos="5815013" algn="l"/>
                <a:tab pos="6729413" algn="l"/>
                <a:tab pos="7643813" algn="l"/>
                <a:tab pos="8558213" algn="l"/>
                <a:tab pos="9472613" algn="l"/>
                <a:tab pos="10387013" algn="l"/>
              </a:tabLst>
              <a:defRPr>
                <a:solidFill>
                  <a:schemeClr val="bg1"/>
                </a:solidFill>
                <a:latin typeface="Times New Roman" pitchFamily="18" charset="0"/>
                <a:ea typeface="Arial Unicode MS" pitchFamily="34" charset="-128"/>
                <a:cs typeface="Arial Unicode MS" pitchFamily="34" charset="-128"/>
              </a:defRPr>
            </a:lvl3pPr>
            <a:lvl4pPr marL="1600200" indent="-228600">
              <a:tabLst>
                <a:tab pos="328613" algn="l"/>
                <a:tab pos="1243013" algn="l"/>
                <a:tab pos="2157413" algn="l"/>
                <a:tab pos="3071813" algn="l"/>
                <a:tab pos="3986213" algn="l"/>
                <a:tab pos="4900613" algn="l"/>
                <a:tab pos="5815013" algn="l"/>
                <a:tab pos="6729413" algn="l"/>
                <a:tab pos="7643813" algn="l"/>
                <a:tab pos="8558213" algn="l"/>
                <a:tab pos="9472613" algn="l"/>
                <a:tab pos="10387013" algn="l"/>
              </a:tabLst>
              <a:defRPr>
                <a:solidFill>
                  <a:schemeClr val="bg1"/>
                </a:solidFill>
                <a:latin typeface="Times New Roman" pitchFamily="18" charset="0"/>
                <a:ea typeface="Arial Unicode MS" pitchFamily="34" charset="-128"/>
                <a:cs typeface="Arial Unicode MS" pitchFamily="34" charset="-128"/>
              </a:defRPr>
            </a:lvl4pPr>
            <a:lvl5pPr marL="2057400" indent="-228600">
              <a:tabLst>
                <a:tab pos="328613" algn="l"/>
                <a:tab pos="1243013" algn="l"/>
                <a:tab pos="2157413" algn="l"/>
                <a:tab pos="3071813" algn="l"/>
                <a:tab pos="3986213" algn="l"/>
                <a:tab pos="4900613" algn="l"/>
                <a:tab pos="5815013" algn="l"/>
                <a:tab pos="6729413" algn="l"/>
                <a:tab pos="7643813" algn="l"/>
                <a:tab pos="8558213" algn="l"/>
                <a:tab pos="9472613" algn="l"/>
                <a:tab pos="10387013" algn="l"/>
              </a:tabLst>
              <a:defRPr>
                <a:solidFill>
                  <a:schemeClr val="bg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tabLst>
                <a:tab pos="328613" algn="l"/>
                <a:tab pos="1243013" algn="l"/>
                <a:tab pos="2157413" algn="l"/>
                <a:tab pos="3071813" algn="l"/>
                <a:tab pos="3986213" algn="l"/>
                <a:tab pos="4900613" algn="l"/>
                <a:tab pos="5815013" algn="l"/>
                <a:tab pos="6729413" algn="l"/>
                <a:tab pos="7643813" algn="l"/>
                <a:tab pos="8558213" algn="l"/>
                <a:tab pos="9472613" algn="l"/>
                <a:tab pos="10387013" algn="l"/>
              </a:tabLst>
              <a:defRPr>
                <a:solidFill>
                  <a:schemeClr val="bg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tabLst>
                <a:tab pos="328613" algn="l"/>
                <a:tab pos="1243013" algn="l"/>
                <a:tab pos="2157413" algn="l"/>
                <a:tab pos="3071813" algn="l"/>
                <a:tab pos="3986213" algn="l"/>
                <a:tab pos="4900613" algn="l"/>
                <a:tab pos="5815013" algn="l"/>
                <a:tab pos="6729413" algn="l"/>
                <a:tab pos="7643813" algn="l"/>
                <a:tab pos="8558213" algn="l"/>
                <a:tab pos="9472613" algn="l"/>
                <a:tab pos="10387013" algn="l"/>
              </a:tabLst>
              <a:defRPr>
                <a:solidFill>
                  <a:schemeClr val="bg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tabLst>
                <a:tab pos="328613" algn="l"/>
                <a:tab pos="1243013" algn="l"/>
                <a:tab pos="2157413" algn="l"/>
                <a:tab pos="3071813" algn="l"/>
                <a:tab pos="3986213" algn="l"/>
                <a:tab pos="4900613" algn="l"/>
                <a:tab pos="5815013" algn="l"/>
                <a:tab pos="6729413" algn="l"/>
                <a:tab pos="7643813" algn="l"/>
                <a:tab pos="8558213" algn="l"/>
                <a:tab pos="9472613" algn="l"/>
                <a:tab pos="10387013" algn="l"/>
              </a:tabLst>
              <a:defRPr>
                <a:solidFill>
                  <a:schemeClr val="bg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tabLst>
                <a:tab pos="328613" algn="l"/>
                <a:tab pos="1243013" algn="l"/>
                <a:tab pos="2157413" algn="l"/>
                <a:tab pos="3071813" algn="l"/>
                <a:tab pos="3986213" algn="l"/>
                <a:tab pos="4900613" algn="l"/>
                <a:tab pos="5815013" algn="l"/>
                <a:tab pos="6729413" algn="l"/>
                <a:tab pos="7643813" algn="l"/>
                <a:tab pos="8558213" algn="l"/>
                <a:tab pos="9472613" algn="l"/>
                <a:tab pos="10387013" algn="l"/>
              </a:tabLst>
              <a:defRPr>
                <a:solidFill>
                  <a:schemeClr val="bg1"/>
                </a:solidFill>
                <a:latin typeface="Times New Roman" pitchFamily="18" charset="0"/>
                <a:ea typeface="Arial Unicode MS" pitchFamily="34" charset="-128"/>
                <a:cs typeface="Arial Unicode MS" pitchFamily="34" charset="-128"/>
              </a:defRPr>
            </a:lvl9pPr>
          </a:lstStyle>
          <a:p>
            <a:pPr algn="ctr">
              <a:lnSpc>
                <a:spcPts val="2363"/>
              </a:lnSpc>
              <a:spcBef>
                <a:spcPts val="400"/>
              </a:spcBef>
              <a:buClr>
                <a:srgbClr val="F0A22E"/>
              </a:buClr>
              <a:buSzPct val="70000"/>
            </a:pPr>
            <a:endParaRPr lang="en-GB" sz="1600" b="1" dirty="0">
              <a:solidFill>
                <a:srgbClr val="000000"/>
              </a:solidFill>
              <a:latin typeface="Arial" panose="020B0604020202020204" pitchFamily="34" charset="0"/>
              <a:cs typeface="Arial" panose="020B0604020202020204" pitchFamily="34" charset="0"/>
            </a:endParaRPr>
          </a:p>
          <a:p>
            <a:pPr algn="ctr">
              <a:lnSpc>
                <a:spcPct val="150000"/>
              </a:lnSpc>
              <a:spcBef>
                <a:spcPts val="400"/>
              </a:spcBef>
              <a:buClr>
                <a:srgbClr val="F0A22E"/>
              </a:buClr>
              <a:buSzPct val="70000"/>
            </a:pPr>
            <a:r>
              <a:rPr lang="en-GB" sz="1600" b="1" dirty="0" err="1">
                <a:solidFill>
                  <a:schemeClr val="accent4">
                    <a:lumMod val="10000"/>
                  </a:schemeClr>
                </a:solidFill>
                <a:latin typeface="Arial" panose="020B0604020202020204" pitchFamily="34" charset="0"/>
                <a:cs typeface="Arial" panose="020B0604020202020204" pitchFamily="34" charset="0"/>
              </a:rPr>
              <a:t>Stadtverwaltung</a:t>
            </a:r>
            <a:r>
              <a:rPr lang="en-GB" sz="1600" b="1" dirty="0">
                <a:solidFill>
                  <a:schemeClr val="accent4">
                    <a:lumMod val="10000"/>
                  </a:schemeClr>
                </a:solidFill>
                <a:latin typeface="Arial" panose="020B0604020202020204" pitchFamily="34" charset="0"/>
                <a:cs typeface="Arial" panose="020B0604020202020204" pitchFamily="34" charset="0"/>
              </a:rPr>
              <a:t> Cottbus/</a:t>
            </a:r>
            <a:r>
              <a:rPr lang="en-GB" sz="1600" b="1" dirty="0" err="1">
                <a:solidFill>
                  <a:schemeClr val="accent4">
                    <a:lumMod val="10000"/>
                  </a:schemeClr>
                </a:solidFill>
                <a:latin typeface="Arial" panose="020B0604020202020204" pitchFamily="34" charset="0"/>
                <a:cs typeface="Arial" panose="020B0604020202020204" pitchFamily="34" charset="0"/>
              </a:rPr>
              <a:t>Kontaktstelle</a:t>
            </a:r>
            <a:r>
              <a:rPr lang="en-GB" sz="1600" b="1" dirty="0">
                <a:solidFill>
                  <a:schemeClr val="accent4">
                    <a:lumMod val="10000"/>
                  </a:schemeClr>
                </a:solidFill>
                <a:latin typeface="Arial" panose="020B0604020202020204" pitchFamily="34" charset="0"/>
                <a:cs typeface="Arial" panose="020B0604020202020204" pitchFamily="34" charset="0"/>
              </a:rPr>
              <a:t> </a:t>
            </a:r>
            <a:r>
              <a:rPr lang="en-GB" sz="1600" b="1" dirty="0" err="1">
                <a:solidFill>
                  <a:schemeClr val="accent4">
                    <a:lumMod val="10000"/>
                  </a:schemeClr>
                </a:solidFill>
                <a:latin typeface="Arial" panose="020B0604020202020204" pitchFamily="34" charset="0"/>
                <a:cs typeface="Arial" panose="020B0604020202020204" pitchFamily="34" charset="0"/>
              </a:rPr>
              <a:t>Städtepartnerschaft</a:t>
            </a:r>
            <a:r>
              <a:rPr lang="en-GB" sz="1600" b="1" dirty="0">
                <a:solidFill>
                  <a:schemeClr val="accent4">
                    <a:lumMod val="10000"/>
                  </a:schemeClr>
                </a:solidFill>
                <a:latin typeface="Arial" panose="020B0604020202020204" pitchFamily="34" charset="0"/>
                <a:cs typeface="Arial" panose="020B0604020202020204" pitchFamily="34" charset="0"/>
              </a:rPr>
              <a:t> Cottbus – </a:t>
            </a:r>
            <a:r>
              <a:rPr lang="en-GB" sz="1600" b="1" dirty="0" err="1">
                <a:solidFill>
                  <a:schemeClr val="accent4">
                    <a:lumMod val="10000"/>
                  </a:schemeClr>
                </a:solidFill>
                <a:latin typeface="Arial" panose="020B0604020202020204" pitchFamily="34" charset="0"/>
                <a:cs typeface="Arial" panose="020B0604020202020204" pitchFamily="34" charset="0"/>
              </a:rPr>
              <a:t>Zielona</a:t>
            </a:r>
            <a:r>
              <a:rPr lang="en-GB" sz="1600" b="1" dirty="0">
                <a:solidFill>
                  <a:schemeClr val="accent4">
                    <a:lumMod val="10000"/>
                  </a:schemeClr>
                </a:solidFill>
                <a:latin typeface="Arial" panose="020B0604020202020204" pitchFamily="34" charset="0"/>
                <a:cs typeface="Arial" panose="020B0604020202020204" pitchFamily="34" charset="0"/>
              </a:rPr>
              <a:t> Góra</a:t>
            </a:r>
          </a:p>
          <a:p>
            <a:pPr algn="ctr">
              <a:lnSpc>
                <a:spcPct val="150000"/>
              </a:lnSpc>
              <a:spcBef>
                <a:spcPts val="400"/>
              </a:spcBef>
              <a:buClr>
                <a:srgbClr val="F0A22E"/>
              </a:buClr>
              <a:buSzPct val="70000"/>
            </a:pPr>
            <a:r>
              <a:rPr lang="en-GB" sz="1600" b="1" dirty="0">
                <a:solidFill>
                  <a:srgbClr val="000000"/>
                </a:solidFill>
                <a:latin typeface="Arial" panose="020B0604020202020204" pitchFamily="34" charset="0"/>
                <a:cs typeface="Arial" panose="020B0604020202020204" pitchFamily="34" charset="0"/>
              </a:rPr>
              <a:t>Euroregion </a:t>
            </a:r>
            <a:r>
              <a:rPr lang="en-GB" sz="1600" b="1" dirty="0">
                <a:solidFill>
                  <a:schemeClr val="bg2">
                    <a:lumMod val="10000"/>
                  </a:schemeClr>
                </a:solidFill>
                <a:latin typeface="Arial" panose="020B0604020202020204" pitchFamily="34" charset="0"/>
                <a:cs typeface="Arial" panose="020B0604020202020204" pitchFamily="34" charset="0"/>
              </a:rPr>
              <a:t>Spree-</a:t>
            </a:r>
            <a:r>
              <a:rPr lang="en-GB" sz="1600" b="1" dirty="0" err="1">
                <a:solidFill>
                  <a:schemeClr val="bg2">
                    <a:lumMod val="10000"/>
                  </a:schemeClr>
                </a:solidFill>
                <a:latin typeface="Arial" panose="020B0604020202020204" pitchFamily="34" charset="0"/>
                <a:cs typeface="Arial" panose="020B0604020202020204" pitchFamily="34" charset="0"/>
              </a:rPr>
              <a:t>Nei</a:t>
            </a:r>
            <a:r>
              <a:rPr lang="pl-PL" sz="1600" b="1" dirty="0">
                <a:solidFill>
                  <a:schemeClr val="bg2">
                    <a:lumMod val="10000"/>
                  </a:schemeClr>
                </a:solidFill>
                <a:latin typeface="Arial" panose="020B0604020202020204" pitchFamily="34" charset="0"/>
                <a:cs typeface="Arial" panose="020B0604020202020204" pitchFamily="34" charset="0"/>
              </a:rPr>
              <a:t>ss</a:t>
            </a:r>
            <a:r>
              <a:rPr lang="en-GB" sz="1600" b="1" dirty="0">
                <a:solidFill>
                  <a:schemeClr val="bg2">
                    <a:lumMod val="10000"/>
                  </a:schemeClr>
                </a:solidFill>
                <a:latin typeface="Arial" panose="020B0604020202020204" pitchFamily="34" charset="0"/>
                <a:cs typeface="Arial" panose="020B0604020202020204" pitchFamily="34" charset="0"/>
              </a:rPr>
              <a:t>e-</a:t>
            </a:r>
            <a:r>
              <a:rPr lang="en-GB" sz="1600" b="1" dirty="0" err="1">
                <a:solidFill>
                  <a:schemeClr val="bg2">
                    <a:lumMod val="10000"/>
                  </a:schemeClr>
                </a:solidFill>
                <a:latin typeface="Arial" panose="020B0604020202020204" pitchFamily="34" charset="0"/>
                <a:cs typeface="Arial" panose="020B0604020202020204" pitchFamily="34" charset="0"/>
              </a:rPr>
              <a:t>Bober</a:t>
            </a:r>
            <a:endParaRPr lang="en-GB" sz="1600" b="1" dirty="0">
              <a:solidFill>
                <a:schemeClr val="bg2">
                  <a:lumMod val="10000"/>
                </a:schemeClr>
              </a:solidFill>
              <a:latin typeface="Arial" panose="020B0604020202020204" pitchFamily="34" charset="0"/>
              <a:cs typeface="Arial" panose="020B0604020202020204" pitchFamily="34" charset="0"/>
            </a:endParaRPr>
          </a:p>
          <a:p>
            <a:pPr lvl="1" algn="ctr">
              <a:lnSpc>
                <a:spcPct val="150000"/>
              </a:lnSpc>
              <a:spcBef>
                <a:spcPts val="400"/>
              </a:spcBef>
              <a:buClr>
                <a:srgbClr val="F0A22E"/>
              </a:buClr>
              <a:buSzPct val="70000"/>
            </a:pPr>
            <a:r>
              <a:rPr lang="en-GB" sz="1600" b="1" dirty="0" err="1">
                <a:solidFill>
                  <a:schemeClr val="accent4">
                    <a:lumMod val="10000"/>
                  </a:schemeClr>
                </a:solidFill>
                <a:latin typeface="Arial" panose="020B0604020202020204" pitchFamily="34" charset="0"/>
                <a:cs typeface="Arial" panose="020B0604020202020204" pitchFamily="34" charset="0"/>
              </a:rPr>
              <a:t>Stadtverwaltung</a:t>
            </a:r>
            <a:r>
              <a:rPr lang="en-GB" sz="1600" b="1" dirty="0">
                <a:solidFill>
                  <a:schemeClr val="accent4">
                    <a:lumMod val="10000"/>
                  </a:schemeClr>
                </a:solidFill>
                <a:latin typeface="Arial" panose="020B0604020202020204" pitchFamily="34" charset="0"/>
                <a:cs typeface="Arial" panose="020B0604020202020204" pitchFamily="34" charset="0"/>
              </a:rPr>
              <a:t> </a:t>
            </a:r>
            <a:r>
              <a:rPr lang="en-GB" sz="1600" b="1" dirty="0" err="1">
                <a:solidFill>
                  <a:schemeClr val="accent4">
                    <a:lumMod val="10000"/>
                  </a:schemeClr>
                </a:solidFill>
                <a:latin typeface="Arial" panose="020B0604020202020204" pitchFamily="34" charset="0"/>
                <a:cs typeface="Arial" panose="020B0604020202020204" pitchFamily="34" charset="0"/>
              </a:rPr>
              <a:t>Zielona</a:t>
            </a:r>
            <a:r>
              <a:rPr lang="en-GB" sz="1600" b="1" dirty="0">
                <a:solidFill>
                  <a:schemeClr val="accent4">
                    <a:lumMod val="10000"/>
                  </a:schemeClr>
                </a:solidFill>
                <a:latin typeface="Arial" panose="020B0604020202020204" pitchFamily="34" charset="0"/>
                <a:cs typeface="Arial" panose="020B0604020202020204" pitchFamily="34" charset="0"/>
              </a:rPr>
              <a:t> Góra /</a:t>
            </a:r>
            <a:r>
              <a:rPr lang="en-GB" sz="1600" b="1" dirty="0" err="1">
                <a:solidFill>
                  <a:schemeClr val="accent4">
                    <a:lumMod val="10000"/>
                  </a:schemeClr>
                </a:solidFill>
                <a:latin typeface="Arial" panose="020B0604020202020204" pitchFamily="34" charset="0"/>
                <a:cs typeface="Arial" panose="020B0604020202020204" pitchFamily="34" charset="0"/>
              </a:rPr>
              <a:t>Urząd</a:t>
            </a:r>
            <a:r>
              <a:rPr lang="en-GB" sz="1600" b="1" dirty="0">
                <a:solidFill>
                  <a:schemeClr val="accent4">
                    <a:lumMod val="10000"/>
                  </a:schemeClr>
                </a:solidFill>
                <a:latin typeface="Arial" panose="020B0604020202020204" pitchFamily="34" charset="0"/>
                <a:cs typeface="Arial" panose="020B0604020202020204" pitchFamily="34" charset="0"/>
              </a:rPr>
              <a:t> </a:t>
            </a:r>
            <a:r>
              <a:rPr lang="en-GB" sz="1600" b="1" dirty="0" err="1">
                <a:solidFill>
                  <a:schemeClr val="accent4">
                    <a:lumMod val="10000"/>
                  </a:schemeClr>
                </a:solidFill>
                <a:latin typeface="Arial" panose="020B0604020202020204" pitchFamily="34" charset="0"/>
                <a:cs typeface="Arial" panose="020B0604020202020204" pitchFamily="34" charset="0"/>
              </a:rPr>
              <a:t>Miasta</a:t>
            </a:r>
            <a:r>
              <a:rPr lang="en-GB" sz="1600" b="1" dirty="0">
                <a:solidFill>
                  <a:schemeClr val="accent4">
                    <a:lumMod val="10000"/>
                  </a:schemeClr>
                </a:solidFill>
                <a:latin typeface="Arial" panose="020B0604020202020204" pitchFamily="34" charset="0"/>
                <a:cs typeface="Arial" panose="020B0604020202020204" pitchFamily="34" charset="0"/>
              </a:rPr>
              <a:t> </a:t>
            </a:r>
            <a:r>
              <a:rPr lang="en-GB" sz="1600" b="1" dirty="0" err="1">
                <a:solidFill>
                  <a:schemeClr val="accent4">
                    <a:lumMod val="10000"/>
                  </a:schemeClr>
                </a:solidFill>
                <a:latin typeface="Arial" panose="020B0604020202020204" pitchFamily="34" charset="0"/>
                <a:cs typeface="Arial" panose="020B0604020202020204" pitchFamily="34" charset="0"/>
              </a:rPr>
              <a:t>Zielona</a:t>
            </a:r>
            <a:r>
              <a:rPr lang="en-GB" sz="1600" b="1" dirty="0">
                <a:solidFill>
                  <a:schemeClr val="accent4">
                    <a:lumMod val="10000"/>
                  </a:schemeClr>
                </a:solidFill>
                <a:latin typeface="Arial" panose="020B0604020202020204" pitchFamily="34" charset="0"/>
                <a:cs typeface="Arial" panose="020B0604020202020204" pitchFamily="34" charset="0"/>
              </a:rPr>
              <a:t> Góra</a:t>
            </a:r>
          </a:p>
          <a:p>
            <a:pPr lvl="1" algn="ctr">
              <a:lnSpc>
                <a:spcPct val="150000"/>
              </a:lnSpc>
              <a:spcBef>
                <a:spcPts val="400"/>
              </a:spcBef>
              <a:buClr>
                <a:srgbClr val="F0A22E"/>
              </a:buClr>
              <a:buSzPct val="70000"/>
            </a:pPr>
            <a:r>
              <a:rPr lang="de-DE" sz="1600" b="1" dirty="0">
                <a:solidFill>
                  <a:schemeClr val="accent4">
                    <a:lumMod val="10000"/>
                  </a:schemeClr>
                </a:solidFill>
                <a:latin typeface="Arial" panose="020B0604020202020204" pitchFamily="34" charset="0"/>
                <a:cs typeface="Arial" panose="020B0604020202020204" pitchFamily="34" charset="0"/>
              </a:rPr>
              <a:t>Ministerium Für Bildung, Jugend und Sport des Landes Brandenburg</a:t>
            </a:r>
          </a:p>
          <a:p>
            <a:pPr lvl="1" algn="ctr">
              <a:lnSpc>
                <a:spcPct val="150000"/>
              </a:lnSpc>
              <a:spcBef>
                <a:spcPts val="400"/>
              </a:spcBef>
              <a:buClr>
                <a:srgbClr val="F0A22E"/>
              </a:buClr>
              <a:buSzPct val="70000"/>
            </a:pPr>
            <a:r>
              <a:rPr lang="de-DE" sz="1600" b="1" dirty="0">
                <a:solidFill>
                  <a:schemeClr val="accent4">
                    <a:lumMod val="10000"/>
                  </a:schemeClr>
                </a:solidFill>
                <a:latin typeface="Arial" panose="020B0604020202020204" pitchFamily="34" charset="0"/>
                <a:cs typeface="Arial" panose="020B0604020202020204" pitchFamily="34" charset="0"/>
              </a:rPr>
              <a:t>Bund der Deutschen Katholischen Jugend</a:t>
            </a:r>
          </a:p>
          <a:p>
            <a:pPr lvl="1" algn="ctr">
              <a:lnSpc>
                <a:spcPct val="150000"/>
              </a:lnSpc>
              <a:spcBef>
                <a:spcPts val="400"/>
              </a:spcBef>
              <a:buClr>
                <a:srgbClr val="F0A22E"/>
              </a:buClr>
              <a:buSzPct val="70000"/>
            </a:pPr>
            <a:r>
              <a:rPr lang="en-GB" sz="1600" b="1" dirty="0">
                <a:solidFill>
                  <a:schemeClr val="accent4">
                    <a:lumMod val="10000"/>
                  </a:schemeClr>
                </a:solidFill>
                <a:latin typeface="Arial" panose="020B0604020202020204" pitchFamily="34" charset="0"/>
                <a:cs typeface="Arial" panose="020B0604020202020204" pitchFamily="34" charset="0"/>
              </a:rPr>
              <a:t>Deutsch-</a:t>
            </a:r>
            <a:r>
              <a:rPr lang="en-GB" sz="1600" b="1" dirty="0" err="1">
                <a:solidFill>
                  <a:schemeClr val="accent4">
                    <a:lumMod val="10000"/>
                  </a:schemeClr>
                </a:solidFill>
                <a:latin typeface="Arial" panose="020B0604020202020204" pitchFamily="34" charset="0"/>
                <a:cs typeface="Arial" panose="020B0604020202020204" pitchFamily="34" charset="0"/>
              </a:rPr>
              <a:t>Polnisches</a:t>
            </a:r>
            <a:r>
              <a:rPr lang="en-GB" sz="1600" b="1" dirty="0">
                <a:solidFill>
                  <a:schemeClr val="accent4">
                    <a:lumMod val="10000"/>
                  </a:schemeClr>
                </a:solidFill>
                <a:latin typeface="Arial" panose="020B0604020202020204" pitchFamily="34" charset="0"/>
                <a:cs typeface="Arial" panose="020B0604020202020204" pitchFamily="34" charset="0"/>
              </a:rPr>
              <a:t> </a:t>
            </a:r>
            <a:r>
              <a:rPr lang="en-GB" sz="1600" b="1" dirty="0" err="1">
                <a:solidFill>
                  <a:schemeClr val="accent4">
                    <a:lumMod val="10000"/>
                  </a:schemeClr>
                </a:solidFill>
                <a:latin typeface="Arial" panose="020B0604020202020204" pitchFamily="34" charset="0"/>
                <a:cs typeface="Arial" panose="020B0604020202020204" pitchFamily="34" charset="0"/>
              </a:rPr>
              <a:t>Jugendwerk</a:t>
            </a:r>
            <a:endParaRPr lang="en-GB" sz="1600" b="1" dirty="0">
              <a:solidFill>
                <a:schemeClr val="accent4">
                  <a:lumMod val="10000"/>
                </a:schemeClr>
              </a:solidFill>
              <a:latin typeface="Arial" panose="020B0604020202020204" pitchFamily="34" charset="0"/>
              <a:cs typeface="Arial" panose="020B0604020202020204" pitchFamily="34" charset="0"/>
            </a:endParaRPr>
          </a:p>
          <a:p>
            <a:pPr lvl="1" algn="ctr">
              <a:lnSpc>
                <a:spcPct val="150000"/>
              </a:lnSpc>
              <a:spcBef>
                <a:spcPts val="400"/>
              </a:spcBef>
              <a:buClr>
                <a:srgbClr val="F0A22E"/>
              </a:buClr>
              <a:buSzPct val="70000"/>
            </a:pPr>
            <a:r>
              <a:rPr lang="de-DE" sz="1600" b="1" dirty="0" err="1">
                <a:latin typeface="Arial" panose="020B0604020202020204" pitchFamily="34" charset="0"/>
                <a:cs typeface="Arial" panose="020B0604020202020204" pitchFamily="34" charset="0"/>
              </a:rPr>
              <a:t>Zespół</a:t>
            </a:r>
            <a:r>
              <a:rPr lang="de-DE" sz="1600" b="1" dirty="0">
                <a:latin typeface="Arial" panose="020B0604020202020204" pitchFamily="34" charset="0"/>
                <a:cs typeface="Arial" panose="020B0604020202020204" pitchFamily="34" charset="0"/>
              </a:rPr>
              <a:t> </a:t>
            </a:r>
            <a:r>
              <a:rPr lang="de-DE" sz="1600" b="1" dirty="0" err="1">
                <a:latin typeface="Arial" panose="020B0604020202020204" pitchFamily="34" charset="0"/>
                <a:cs typeface="Arial" panose="020B0604020202020204" pitchFamily="34" charset="0"/>
              </a:rPr>
              <a:t>Edukacyjny</a:t>
            </a:r>
            <a:r>
              <a:rPr lang="de-DE" sz="1600" b="1" dirty="0">
                <a:latin typeface="Arial" panose="020B0604020202020204" pitchFamily="34" charset="0"/>
                <a:cs typeface="Arial" panose="020B0604020202020204" pitchFamily="34" charset="0"/>
              </a:rPr>
              <a:t> </a:t>
            </a:r>
            <a:r>
              <a:rPr lang="de-DE" sz="1600" b="1" dirty="0" err="1">
                <a:latin typeface="Arial" panose="020B0604020202020204" pitchFamily="34" charset="0"/>
                <a:cs typeface="Arial" panose="020B0604020202020204" pitchFamily="34" charset="0"/>
              </a:rPr>
              <a:t>nr</a:t>
            </a:r>
            <a:r>
              <a:rPr lang="de-DE" sz="1600" b="1" dirty="0">
                <a:latin typeface="Arial" panose="020B0604020202020204" pitchFamily="34" charset="0"/>
                <a:cs typeface="Arial" panose="020B0604020202020204" pitchFamily="34" charset="0"/>
              </a:rPr>
              <a:t> 6 (Bildungsverband Nr. 6) aus Zielona Góra</a:t>
            </a:r>
          </a:p>
          <a:p>
            <a:pPr lvl="1" algn="ctr">
              <a:lnSpc>
                <a:spcPct val="150000"/>
              </a:lnSpc>
              <a:spcBef>
                <a:spcPts val="400"/>
              </a:spcBef>
              <a:buClr>
                <a:srgbClr val="F0A22E"/>
              </a:buClr>
              <a:buSzPct val="70000"/>
            </a:pPr>
            <a:endParaRPr lang="de-DE" sz="400" b="1" dirty="0">
              <a:latin typeface="Arial" panose="020B0604020202020204" pitchFamily="34" charset="0"/>
              <a:cs typeface="Arial" panose="020B0604020202020204" pitchFamily="34" charset="0"/>
            </a:endParaRPr>
          </a:p>
          <a:p>
            <a:pPr lvl="1" algn="ctr">
              <a:lnSpc>
                <a:spcPct val="150000"/>
              </a:lnSpc>
              <a:spcBef>
                <a:spcPts val="400"/>
              </a:spcBef>
              <a:buClr>
                <a:srgbClr val="F0A22E"/>
              </a:buClr>
              <a:buSzPct val="70000"/>
            </a:pPr>
            <a:r>
              <a:rPr lang="pl-PL" sz="1600" b="1" dirty="0">
                <a:latin typeface="Arial" panose="020B0604020202020204" pitchFamily="34" charset="0"/>
                <a:cs typeface="Arial" panose="020B0604020202020204" pitchFamily="34" charset="0"/>
              </a:rPr>
              <a:t>Młodzieżowe Centrum Kultury i Edukacji "Dom Harcerza" aus Zielona Góra (Jugendkultur- und Bildungszentrum)</a:t>
            </a:r>
            <a:endParaRPr lang="de-DE" sz="1600" b="1" dirty="0">
              <a:latin typeface="Arial" panose="020B0604020202020204" pitchFamily="34" charset="0"/>
              <a:cs typeface="Arial" panose="020B0604020202020204" pitchFamily="34" charset="0"/>
            </a:endParaRPr>
          </a:p>
          <a:p>
            <a:pPr lvl="1" algn="ctr">
              <a:lnSpc>
                <a:spcPct val="200000"/>
              </a:lnSpc>
              <a:spcBef>
                <a:spcPts val="400"/>
              </a:spcBef>
              <a:buClr>
                <a:srgbClr val="F0A22E"/>
              </a:buClr>
              <a:buSzPct val="70000"/>
            </a:pPr>
            <a:r>
              <a:rPr lang="de-DE" sz="1600" b="1" dirty="0">
                <a:latin typeface="Arial" panose="020B0604020202020204" pitchFamily="34" charset="0"/>
                <a:cs typeface="Arial" panose="020B0604020202020204" pitchFamily="34" charset="0"/>
              </a:rPr>
              <a:t>Centrum </a:t>
            </a:r>
            <a:r>
              <a:rPr lang="de-DE" sz="1600" b="1" dirty="0" err="1">
                <a:latin typeface="Arial" panose="020B0604020202020204" pitchFamily="34" charset="0"/>
                <a:cs typeface="Arial" panose="020B0604020202020204" pitchFamily="34" charset="0"/>
              </a:rPr>
              <a:t>Nauki</a:t>
            </a:r>
            <a:r>
              <a:rPr lang="de-DE" sz="1600" b="1" dirty="0">
                <a:latin typeface="Arial" panose="020B0604020202020204" pitchFamily="34" charset="0"/>
                <a:cs typeface="Arial" panose="020B0604020202020204" pitchFamily="34" charset="0"/>
              </a:rPr>
              <a:t> </a:t>
            </a:r>
            <a:r>
              <a:rPr lang="de-DE" sz="1600" b="1" dirty="0" err="1">
                <a:latin typeface="Arial" panose="020B0604020202020204" pitchFamily="34" charset="0"/>
                <a:cs typeface="Arial" panose="020B0604020202020204" pitchFamily="34" charset="0"/>
              </a:rPr>
              <a:t>Keplera</a:t>
            </a:r>
            <a:r>
              <a:rPr lang="de-DE" sz="1600" b="1" dirty="0">
                <a:latin typeface="Arial" panose="020B0604020202020204" pitchFamily="34" charset="0"/>
                <a:cs typeface="Arial" panose="020B0604020202020204" pitchFamily="34" charset="0"/>
              </a:rPr>
              <a:t> (Kepler Wissenschaftszentrum)</a:t>
            </a:r>
          </a:p>
          <a:p>
            <a:pPr lvl="1" algn="ctr">
              <a:lnSpc>
                <a:spcPct val="200000"/>
              </a:lnSpc>
              <a:spcBef>
                <a:spcPts val="400"/>
              </a:spcBef>
              <a:buClr>
                <a:srgbClr val="F0A22E"/>
              </a:buClr>
              <a:buSzPct val="70000"/>
            </a:pPr>
            <a:endParaRPr lang="en-GB" sz="1600" b="1" dirty="0">
              <a:solidFill>
                <a:schemeClr val="accent3">
                  <a:lumMod val="40000"/>
                  <a:lumOff val="60000"/>
                </a:schemeClr>
              </a:solidFill>
              <a:latin typeface="Arial" panose="020B0604020202020204" pitchFamily="34" charset="0"/>
              <a:cs typeface="Arial" panose="020B0604020202020204" pitchFamily="34" charset="0"/>
            </a:endParaRPr>
          </a:p>
        </p:txBody>
      </p:sp>
      <p:sp>
        <p:nvSpPr>
          <p:cNvPr id="36867" name="Text Box 2"/>
          <p:cNvSpPr txBox="1">
            <a:spLocks noChangeArrowheads="1"/>
          </p:cNvSpPr>
          <p:nvPr/>
        </p:nvSpPr>
        <p:spPr bwMode="auto">
          <a:xfrm>
            <a:off x="539553" y="311049"/>
            <a:ext cx="8064896" cy="781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9pPr>
          </a:lstStyle>
          <a:p>
            <a:pPr algn="ctr">
              <a:lnSpc>
                <a:spcPct val="93000"/>
              </a:lnSpc>
              <a:buClr>
                <a:srgbClr val="4E3B30"/>
              </a:buClr>
              <a:buSzPct val="100000"/>
            </a:pPr>
            <a:r>
              <a:rPr lang="en-GB" sz="2400" i="1" dirty="0">
                <a:latin typeface="Arial" panose="020B0604020202020204" pitchFamily="34" charset="0"/>
                <a:cs typeface="Arial" panose="020B0604020202020204" pitchFamily="34" charset="0"/>
              </a:rPr>
              <a:t>FÖRDERUNG DER PROJEKTE </a:t>
            </a:r>
            <a:r>
              <a:rPr lang="pl-PL" sz="2400" i="1" dirty="0">
                <a:latin typeface="Arial" panose="020B0604020202020204" pitchFamily="34" charset="0"/>
                <a:cs typeface="Arial" panose="020B0604020202020204" pitchFamily="34" charset="0"/>
              </a:rPr>
              <a:t>&amp;</a:t>
            </a:r>
            <a:r>
              <a:rPr lang="de-DE" sz="2400" i="1" dirty="0">
                <a:latin typeface="Arial" panose="020B0604020202020204" pitchFamily="34" charset="0"/>
                <a:cs typeface="Arial" panose="020B0604020202020204" pitchFamily="34" charset="0"/>
              </a:rPr>
              <a:t> PARTNER</a:t>
            </a:r>
            <a:br>
              <a:rPr lang="en-GB" sz="2400" i="1" dirty="0">
                <a:latin typeface="Arial" panose="020B0604020202020204" pitchFamily="34" charset="0"/>
                <a:cs typeface="Arial" panose="020B0604020202020204" pitchFamily="34" charset="0"/>
              </a:rPr>
            </a:br>
            <a:r>
              <a:rPr lang="en-GB" sz="2400" b="1" dirty="0">
                <a:latin typeface="Arial" panose="020B0604020202020204" pitchFamily="34" charset="0"/>
                <a:cs typeface="Arial" panose="020B0604020202020204" pitchFamily="34" charset="0"/>
              </a:rPr>
              <a:t>FINANSOWANIE PROJEKTÓW &amp; PARTNERÓW</a:t>
            </a:r>
          </a:p>
        </p:txBody>
      </p:sp>
    </p:spTree>
    <p:extLst>
      <p:ext uri="{BB962C8B-B14F-4D97-AF65-F5344CB8AC3E}">
        <p14:creationId xmlns:p14="http://schemas.microsoft.com/office/powerpoint/2010/main" val="28050019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Text Box 6"/>
          <p:cNvSpPr txBox="1">
            <a:spLocks noChangeArrowheads="1"/>
          </p:cNvSpPr>
          <p:nvPr/>
        </p:nvSpPr>
        <p:spPr bwMode="auto">
          <a:xfrm>
            <a:off x="6876256" y="3228020"/>
            <a:ext cx="9271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9pPr>
          </a:lstStyle>
          <a:p>
            <a:pPr algn="ctr" eaLnBrk="1" hangingPunct="1">
              <a:lnSpc>
                <a:spcPct val="93000"/>
              </a:lnSpc>
              <a:buClr>
                <a:srgbClr val="000000"/>
              </a:buClr>
              <a:buSzPct val="100000"/>
              <a:buFont typeface="Arial" charset="0"/>
              <a:buNone/>
            </a:pPr>
            <a:r>
              <a:rPr lang="en-GB" sz="1000" dirty="0">
                <a:solidFill>
                  <a:srgbClr val="000000"/>
                </a:solidFill>
                <a:latin typeface="Arial" charset="0"/>
                <a:cs typeface="Arial" charset="0"/>
              </a:rPr>
              <a:t>Monika</a:t>
            </a:r>
          </a:p>
          <a:p>
            <a:pPr algn="ctr" eaLnBrk="1" hangingPunct="1">
              <a:lnSpc>
                <a:spcPct val="93000"/>
              </a:lnSpc>
              <a:buClr>
                <a:srgbClr val="000000"/>
              </a:buClr>
              <a:buSzPct val="100000"/>
              <a:buFont typeface="Arial" charset="0"/>
              <a:buNone/>
            </a:pPr>
            <a:r>
              <a:rPr lang="en-GB" sz="1000" dirty="0">
                <a:solidFill>
                  <a:srgbClr val="000000"/>
                </a:solidFill>
                <a:latin typeface="Arial" charset="0"/>
                <a:cs typeface="Arial" charset="0"/>
              </a:rPr>
              <a:t> Adam</a:t>
            </a:r>
          </a:p>
        </p:txBody>
      </p:sp>
      <p:sp>
        <p:nvSpPr>
          <p:cNvPr id="33798" name="Text Box 7"/>
          <p:cNvSpPr txBox="1">
            <a:spLocks noChangeArrowheads="1"/>
          </p:cNvSpPr>
          <p:nvPr/>
        </p:nvSpPr>
        <p:spPr bwMode="auto">
          <a:xfrm>
            <a:off x="4303789" y="5512983"/>
            <a:ext cx="906463" cy="380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9pPr>
          </a:lstStyle>
          <a:p>
            <a:pPr algn="ctr" eaLnBrk="1" hangingPunct="1">
              <a:lnSpc>
                <a:spcPct val="93000"/>
              </a:lnSpc>
              <a:buClr>
                <a:srgbClr val="000000"/>
              </a:buClr>
              <a:buSzPct val="100000"/>
              <a:buFont typeface="Arial" charset="0"/>
              <a:buNone/>
            </a:pPr>
            <a:r>
              <a:rPr lang="en-GB" sz="1000" dirty="0">
                <a:solidFill>
                  <a:srgbClr val="000000"/>
                </a:solidFill>
                <a:latin typeface="Arial" charset="0"/>
                <a:cs typeface="Arial" charset="0"/>
              </a:rPr>
              <a:t>Dieter</a:t>
            </a:r>
          </a:p>
          <a:p>
            <a:pPr algn="ctr" eaLnBrk="1" hangingPunct="1">
              <a:lnSpc>
                <a:spcPct val="93000"/>
              </a:lnSpc>
              <a:buClr>
                <a:srgbClr val="000000"/>
              </a:buClr>
              <a:buSzPct val="100000"/>
              <a:buFont typeface="Arial" charset="0"/>
              <a:buNone/>
            </a:pPr>
            <a:r>
              <a:rPr lang="en-GB" sz="1000" dirty="0">
                <a:solidFill>
                  <a:srgbClr val="000000"/>
                </a:solidFill>
                <a:latin typeface="Arial" charset="0"/>
                <a:cs typeface="Arial" charset="0"/>
              </a:rPr>
              <a:t>Schuster</a:t>
            </a:r>
          </a:p>
        </p:txBody>
      </p:sp>
      <p:sp>
        <p:nvSpPr>
          <p:cNvPr id="33802" name="Text Box 11"/>
          <p:cNvSpPr txBox="1">
            <a:spLocks noChangeArrowheads="1"/>
          </p:cNvSpPr>
          <p:nvPr/>
        </p:nvSpPr>
        <p:spPr bwMode="auto">
          <a:xfrm>
            <a:off x="7956376" y="3183015"/>
            <a:ext cx="97631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9pPr>
          </a:lstStyle>
          <a:p>
            <a:pPr algn="ctr" eaLnBrk="1" hangingPunct="1">
              <a:lnSpc>
                <a:spcPct val="93000"/>
              </a:lnSpc>
              <a:buClr>
                <a:srgbClr val="000000"/>
              </a:buClr>
              <a:buSzPct val="100000"/>
              <a:buFont typeface="Arial" charset="0"/>
              <a:buNone/>
            </a:pPr>
            <a:r>
              <a:rPr lang="en-GB" sz="1000" dirty="0" err="1">
                <a:solidFill>
                  <a:srgbClr val="000000"/>
                </a:solidFill>
                <a:latin typeface="Arial" charset="0"/>
                <a:cs typeface="Arial" charset="0"/>
              </a:rPr>
              <a:t>Zofia</a:t>
            </a:r>
            <a:endParaRPr lang="en-GB" sz="1000" dirty="0">
              <a:solidFill>
                <a:srgbClr val="000000"/>
              </a:solidFill>
              <a:latin typeface="Arial" charset="0"/>
              <a:cs typeface="Arial" charset="0"/>
            </a:endParaRPr>
          </a:p>
          <a:p>
            <a:pPr algn="ctr" eaLnBrk="1" hangingPunct="1">
              <a:lnSpc>
                <a:spcPct val="93000"/>
              </a:lnSpc>
              <a:buClr>
                <a:srgbClr val="000000"/>
              </a:buClr>
              <a:buSzPct val="100000"/>
              <a:buFont typeface="Arial" charset="0"/>
              <a:buNone/>
            </a:pPr>
            <a:r>
              <a:rPr lang="en-GB" sz="1000" dirty="0">
                <a:solidFill>
                  <a:srgbClr val="000000"/>
                </a:solidFill>
                <a:latin typeface="Arial" charset="0"/>
                <a:cs typeface="Arial" charset="0"/>
              </a:rPr>
              <a:t> </a:t>
            </a:r>
            <a:r>
              <a:rPr lang="en-GB" sz="1000" dirty="0" err="1">
                <a:solidFill>
                  <a:srgbClr val="000000"/>
                </a:solidFill>
                <a:latin typeface="Arial" charset="0"/>
                <a:cs typeface="Arial" charset="0"/>
              </a:rPr>
              <a:t>Hille</a:t>
            </a:r>
            <a:endParaRPr lang="en-GB" sz="1000" dirty="0">
              <a:solidFill>
                <a:srgbClr val="000000"/>
              </a:solidFill>
              <a:latin typeface="Arial" charset="0"/>
              <a:cs typeface="Arial" charset="0"/>
            </a:endParaRPr>
          </a:p>
        </p:txBody>
      </p:sp>
      <p:sp>
        <p:nvSpPr>
          <p:cNvPr id="33803" name="Rechteck 23"/>
          <p:cNvSpPr>
            <a:spLocks noChangeArrowheads="1"/>
          </p:cNvSpPr>
          <p:nvPr/>
        </p:nvSpPr>
        <p:spPr bwMode="auto">
          <a:xfrm>
            <a:off x="4474071" y="3229607"/>
            <a:ext cx="962025" cy="378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000" dirty="0" err="1">
                <a:solidFill>
                  <a:srgbClr val="060302"/>
                </a:solidFill>
                <a:latin typeface="Arial" charset="0"/>
                <a:cs typeface="Arial" charset="0"/>
              </a:rPr>
              <a:t>Ewa</a:t>
            </a:r>
            <a:endParaRPr lang="en-GB" sz="1000" dirty="0">
              <a:solidFill>
                <a:srgbClr val="060302"/>
              </a:solidFill>
              <a:latin typeface="Arial" charset="0"/>
              <a:cs typeface="Arial" charset="0"/>
            </a:endParaRPr>
          </a:p>
          <a:p>
            <a:pPr algn="ctr" eaLnBrk="1" hangingPunct="1">
              <a:lnSpc>
                <a:spcPct val="93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000" dirty="0" err="1">
                <a:solidFill>
                  <a:srgbClr val="060302"/>
                </a:solidFill>
                <a:latin typeface="Arial" charset="0"/>
                <a:cs typeface="Arial" charset="0"/>
              </a:rPr>
              <a:t>Malys</a:t>
            </a:r>
            <a:endParaRPr lang="en-GB" sz="1000" dirty="0">
              <a:solidFill>
                <a:srgbClr val="060302"/>
              </a:solidFill>
              <a:latin typeface="Arial" charset="0"/>
              <a:cs typeface="Arial" charset="0"/>
            </a:endParaRPr>
          </a:p>
        </p:txBody>
      </p:sp>
      <p:sp>
        <p:nvSpPr>
          <p:cNvPr id="33805" name="Text Box 6"/>
          <p:cNvSpPr txBox="1">
            <a:spLocks noChangeArrowheads="1"/>
          </p:cNvSpPr>
          <p:nvPr/>
        </p:nvSpPr>
        <p:spPr bwMode="auto">
          <a:xfrm>
            <a:off x="1196625" y="3228020"/>
            <a:ext cx="106362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9pPr>
          </a:lstStyle>
          <a:p>
            <a:pPr algn="ctr" eaLnBrk="1" hangingPunct="1">
              <a:lnSpc>
                <a:spcPct val="93000"/>
              </a:lnSpc>
              <a:buClr>
                <a:srgbClr val="000000"/>
              </a:buClr>
              <a:buSzPct val="100000"/>
              <a:buFont typeface="Arial" charset="0"/>
              <a:buNone/>
            </a:pPr>
            <a:r>
              <a:rPr lang="en-GB" sz="1000" dirty="0" err="1">
                <a:solidFill>
                  <a:srgbClr val="000000"/>
                </a:solidFill>
                <a:latin typeface="Arial" charset="0"/>
                <a:cs typeface="Arial" charset="0"/>
              </a:rPr>
              <a:t>Ryszard</a:t>
            </a:r>
            <a:r>
              <a:rPr lang="en-GB" sz="1000" dirty="0">
                <a:solidFill>
                  <a:srgbClr val="000000"/>
                </a:solidFill>
                <a:latin typeface="Arial" charset="0"/>
                <a:cs typeface="Arial" charset="0"/>
              </a:rPr>
              <a:t> </a:t>
            </a:r>
          </a:p>
          <a:p>
            <a:pPr algn="ctr" eaLnBrk="1" hangingPunct="1">
              <a:lnSpc>
                <a:spcPct val="93000"/>
              </a:lnSpc>
              <a:buClr>
                <a:srgbClr val="000000"/>
              </a:buClr>
              <a:buSzPct val="100000"/>
              <a:buFont typeface="Arial" charset="0"/>
              <a:buNone/>
            </a:pPr>
            <a:r>
              <a:rPr lang="en-GB" sz="1000" dirty="0" err="1">
                <a:solidFill>
                  <a:srgbClr val="000000"/>
                </a:solidFill>
                <a:latin typeface="Arial" charset="0"/>
                <a:cs typeface="Arial" charset="0"/>
              </a:rPr>
              <a:t>Kubala</a:t>
            </a:r>
            <a:endParaRPr lang="en-GB" sz="1000" dirty="0">
              <a:solidFill>
                <a:srgbClr val="000000"/>
              </a:solidFill>
              <a:latin typeface="Arial" charset="0"/>
              <a:cs typeface="Arial" charset="0"/>
            </a:endParaRPr>
          </a:p>
        </p:txBody>
      </p:sp>
      <p:sp>
        <p:nvSpPr>
          <p:cNvPr id="33806" name="Text Box 6"/>
          <p:cNvSpPr txBox="1">
            <a:spLocks noChangeArrowheads="1"/>
          </p:cNvSpPr>
          <p:nvPr/>
        </p:nvSpPr>
        <p:spPr bwMode="auto">
          <a:xfrm>
            <a:off x="2276745" y="3228020"/>
            <a:ext cx="10191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9pPr>
          </a:lstStyle>
          <a:p>
            <a:pPr algn="ctr" eaLnBrk="1" hangingPunct="1">
              <a:lnSpc>
                <a:spcPct val="93000"/>
              </a:lnSpc>
              <a:buClr>
                <a:srgbClr val="000000"/>
              </a:buClr>
              <a:buSzPct val="100000"/>
              <a:buFont typeface="Arial" charset="0"/>
              <a:buNone/>
            </a:pPr>
            <a:r>
              <a:rPr lang="en-GB" sz="1000" dirty="0">
                <a:solidFill>
                  <a:srgbClr val="000000"/>
                </a:solidFill>
                <a:latin typeface="Arial" charset="0"/>
                <a:cs typeface="Arial" charset="0"/>
              </a:rPr>
              <a:t>Heinrich</a:t>
            </a:r>
          </a:p>
          <a:p>
            <a:pPr algn="ctr" eaLnBrk="1" hangingPunct="1">
              <a:lnSpc>
                <a:spcPct val="93000"/>
              </a:lnSpc>
              <a:buClr>
                <a:srgbClr val="000000"/>
              </a:buClr>
              <a:buSzPct val="100000"/>
              <a:buFont typeface="Arial" charset="0"/>
              <a:buNone/>
            </a:pPr>
            <a:r>
              <a:rPr lang="en-GB" sz="1000" dirty="0">
                <a:solidFill>
                  <a:srgbClr val="000000"/>
                </a:solidFill>
                <a:latin typeface="Arial" charset="0"/>
                <a:cs typeface="Arial" charset="0"/>
              </a:rPr>
              <a:t> </a:t>
            </a:r>
            <a:r>
              <a:rPr lang="en-GB" sz="1000" dirty="0" err="1">
                <a:solidFill>
                  <a:srgbClr val="000000"/>
                </a:solidFill>
                <a:latin typeface="Arial" charset="0"/>
                <a:cs typeface="Arial" charset="0"/>
              </a:rPr>
              <a:t>Dierkes</a:t>
            </a:r>
            <a:endParaRPr lang="en-GB" sz="1000" dirty="0">
              <a:solidFill>
                <a:srgbClr val="000000"/>
              </a:solidFill>
              <a:latin typeface="Arial" charset="0"/>
              <a:cs typeface="Arial" charset="0"/>
            </a:endParaRPr>
          </a:p>
        </p:txBody>
      </p:sp>
      <p:sp>
        <p:nvSpPr>
          <p:cNvPr id="33807" name="Text Box 6"/>
          <p:cNvSpPr txBox="1">
            <a:spLocks noChangeArrowheads="1"/>
          </p:cNvSpPr>
          <p:nvPr/>
        </p:nvSpPr>
        <p:spPr bwMode="auto">
          <a:xfrm>
            <a:off x="71500" y="3228020"/>
            <a:ext cx="1041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9pPr>
          </a:lstStyle>
          <a:p>
            <a:pPr algn="ctr" eaLnBrk="1" hangingPunct="1">
              <a:lnSpc>
                <a:spcPct val="93000"/>
              </a:lnSpc>
              <a:buClr>
                <a:srgbClr val="000000"/>
              </a:buClr>
              <a:buSzPct val="100000"/>
              <a:buFont typeface="Arial" charset="0"/>
              <a:buNone/>
            </a:pPr>
            <a:r>
              <a:rPr lang="en-GB" sz="1000" dirty="0">
                <a:solidFill>
                  <a:srgbClr val="000000"/>
                </a:solidFill>
                <a:latin typeface="Arial" charset="0"/>
                <a:cs typeface="Arial" charset="0"/>
              </a:rPr>
              <a:t>Matthias </a:t>
            </a:r>
            <a:r>
              <a:rPr lang="en-GB" sz="1000" dirty="0" err="1">
                <a:solidFill>
                  <a:srgbClr val="000000"/>
                </a:solidFill>
                <a:latin typeface="Arial" charset="0"/>
                <a:cs typeface="Arial" charset="0"/>
              </a:rPr>
              <a:t>Mitzscherlich</a:t>
            </a:r>
            <a:endParaRPr lang="en-GB" sz="1000" dirty="0">
              <a:solidFill>
                <a:srgbClr val="000000"/>
              </a:solidFill>
              <a:latin typeface="Arial" charset="0"/>
              <a:cs typeface="Arial" charset="0"/>
            </a:endParaRPr>
          </a:p>
        </p:txBody>
      </p:sp>
      <p:sp>
        <p:nvSpPr>
          <p:cNvPr id="33808" name="Text Box 6"/>
          <p:cNvSpPr txBox="1">
            <a:spLocks noChangeArrowheads="1"/>
          </p:cNvSpPr>
          <p:nvPr/>
        </p:nvSpPr>
        <p:spPr bwMode="auto">
          <a:xfrm>
            <a:off x="3401870" y="3228020"/>
            <a:ext cx="9604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9pPr>
          </a:lstStyle>
          <a:p>
            <a:pPr algn="ctr" eaLnBrk="1" hangingPunct="1">
              <a:lnSpc>
                <a:spcPct val="93000"/>
              </a:lnSpc>
              <a:buClr>
                <a:srgbClr val="000000"/>
              </a:buClr>
              <a:buSzPct val="100000"/>
              <a:buFont typeface="Arial" charset="0"/>
              <a:buNone/>
            </a:pPr>
            <a:r>
              <a:rPr lang="en-GB" sz="1000" dirty="0" err="1">
                <a:solidFill>
                  <a:srgbClr val="000000"/>
                </a:solidFill>
                <a:latin typeface="Arial" charset="0"/>
                <a:cs typeface="Arial" charset="0"/>
              </a:rPr>
              <a:t>Grzegorz</a:t>
            </a:r>
            <a:endParaRPr lang="en-GB" sz="1000" dirty="0">
              <a:solidFill>
                <a:srgbClr val="000000"/>
              </a:solidFill>
              <a:latin typeface="Arial" charset="0"/>
              <a:cs typeface="Arial" charset="0"/>
            </a:endParaRPr>
          </a:p>
          <a:p>
            <a:pPr algn="ctr" eaLnBrk="1" hangingPunct="1">
              <a:lnSpc>
                <a:spcPct val="93000"/>
              </a:lnSpc>
              <a:buClr>
                <a:srgbClr val="000000"/>
              </a:buClr>
              <a:buSzPct val="100000"/>
              <a:buFont typeface="Arial" charset="0"/>
              <a:buNone/>
            </a:pPr>
            <a:r>
              <a:rPr lang="en-GB" sz="1000" dirty="0">
                <a:solidFill>
                  <a:srgbClr val="000000"/>
                </a:solidFill>
                <a:latin typeface="Arial" charset="0"/>
                <a:cs typeface="Arial" charset="0"/>
              </a:rPr>
              <a:t> </a:t>
            </a:r>
            <a:r>
              <a:rPr lang="en-GB" sz="1000" dirty="0" err="1">
                <a:solidFill>
                  <a:srgbClr val="000000"/>
                </a:solidFill>
                <a:latin typeface="Arial" charset="0"/>
                <a:cs typeface="Arial" charset="0"/>
              </a:rPr>
              <a:t>Klemba</a:t>
            </a:r>
            <a:endParaRPr lang="en-GB" sz="1000" dirty="0">
              <a:solidFill>
                <a:srgbClr val="000000"/>
              </a:solidFill>
              <a:latin typeface="Arial" charset="0"/>
              <a:cs typeface="Arial" charset="0"/>
            </a:endParaRPr>
          </a:p>
        </p:txBody>
      </p:sp>
      <p:pic>
        <p:nvPicPr>
          <p:cNvPr id="33811" name="Picture 18" descr="\\Jugendgruppe-pc\jugendgruppe\BILDER\2011\VS\VS 19.01.2011\CIMG2463.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478000" y="-10858500"/>
            <a:ext cx="9599612" cy="719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12" name="Rechteck 1"/>
          <p:cNvSpPr>
            <a:spLocks noChangeArrowheads="1"/>
          </p:cNvSpPr>
          <p:nvPr/>
        </p:nvSpPr>
        <p:spPr bwMode="auto">
          <a:xfrm>
            <a:off x="5652120" y="3203975"/>
            <a:ext cx="9699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1000" dirty="0">
                <a:solidFill>
                  <a:srgbClr val="000000"/>
                </a:solidFill>
                <a:latin typeface="Arial" charset="0"/>
                <a:cs typeface="Arial" charset="0"/>
              </a:rPr>
              <a:t>Helmut</a:t>
            </a:r>
          </a:p>
          <a:p>
            <a:pPr algn="ctr"/>
            <a:r>
              <a:rPr lang="en-GB" sz="1000" dirty="0">
                <a:solidFill>
                  <a:srgbClr val="000000"/>
                </a:solidFill>
                <a:latin typeface="Arial" charset="0"/>
                <a:cs typeface="Arial" charset="0"/>
              </a:rPr>
              <a:t> Adam</a:t>
            </a:r>
            <a:endParaRPr lang="de-DE" sz="1200" dirty="0"/>
          </a:p>
        </p:txBody>
      </p:sp>
      <p:sp>
        <p:nvSpPr>
          <p:cNvPr id="35" name="Rechteck 4"/>
          <p:cNvSpPr>
            <a:spLocks noChangeArrowheads="1"/>
          </p:cNvSpPr>
          <p:nvPr/>
        </p:nvSpPr>
        <p:spPr bwMode="auto">
          <a:xfrm>
            <a:off x="6876256" y="5505298"/>
            <a:ext cx="955675" cy="521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93000"/>
              </a:lnSpc>
              <a:buClr>
                <a:srgbClr val="000000"/>
              </a:buClr>
              <a:buSzPct val="100000"/>
              <a:buFont typeface="Arial" charset="0"/>
              <a:buNone/>
            </a:pPr>
            <a:r>
              <a:rPr lang="en-GB" sz="1000" dirty="0">
                <a:solidFill>
                  <a:srgbClr val="000000"/>
                </a:solidFill>
                <a:latin typeface="Arial" charset="0"/>
                <a:cs typeface="Arial" charset="0"/>
              </a:rPr>
              <a:t>Raphael</a:t>
            </a:r>
          </a:p>
          <a:p>
            <a:pPr algn="ctr" eaLnBrk="1" hangingPunct="1">
              <a:lnSpc>
                <a:spcPct val="93000"/>
              </a:lnSpc>
              <a:buClr>
                <a:srgbClr val="000000"/>
              </a:buClr>
              <a:buSzPct val="100000"/>
              <a:buFont typeface="Arial" charset="0"/>
              <a:buNone/>
            </a:pPr>
            <a:r>
              <a:rPr lang="en-GB" sz="1000" dirty="0">
                <a:solidFill>
                  <a:srgbClr val="000000"/>
                </a:solidFill>
                <a:latin typeface="Arial" charset="0"/>
                <a:cs typeface="Arial" charset="0"/>
              </a:rPr>
              <a:t>Sikorski</a:t>
            </a:r>
          </a:p>
          <a:p>
            <a:pPr algn="ctr" eaLnBrk="1" hangingPunct="1">
              <a:lnSpc>
                <a:spcPct val="93000"/>
              </a:lnSpc>
              <a:buClr>
                <a:srgbClr val="000000"/>
              </a:buClr>
              <a:buSzPct val="100000"/>
              <a:buFont typeface="Arial" charset="0"/>
              <a:buNone/>
            </a:pPr>
            <a:endParaRPr lang="en-GB" sz="1000" dirty="0">
              <a:solidFill>
                <a:srgbClr val="000000"/>
              </a:solidFill>
              <a:latin typeface="Arial" charset="0"/>
              <a:cs typeface="Arial" charset="0"/>
            </a:endParaRPr>
          </a:p>
        </p:txBody>
      </p:sp>
      <p:sp>
        <p:nvSpPr>
          <p:cNvPr id="40" name="Rechteck 4"/>
          <p:cNvSpPr>
            <a:spLocks noChangeArrowheads="1"/>
          </p:cNvSpPr>
          <p:nvPr/>
        </p:nvSpPr>
        <p:spPr bwMode="auto">
          <a:xfrm>
            <a:off x="5616264" y="5512983"/>
            <a:ext cx="955675" cy="378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93000"/>
              </a:lnSpc>
              <a:buClr>
                <a:srgbClr val="000000"/>
              </a:buClr>
              <a:buSzPct val="100000"/>
              <a:buFont typeface="Arial" charset="0"/>
              <a:buNone/>
            </a:pPr>
            <a:r>
              <a:rPr lang="de-DE" sz="1000" dirty="0">
                <a:solidFill>
                  <a:srgbClr val="000000"/>
                </a:solidFill>
                <a:latin typeface="Arial" charset="0"/>
                <a:cs typeface="Arial" charset="0"/>
              </a:rPr>
              <a:t>Joanna</a:t>
            </a:r>
          </a:p>
          <a:p>
            <a:pPr algn="ctr" eaLnBrk="1" hangingPunct="1">
              <a:lnSpc>
                <a:spcPct val="93000"/>
              </a:lnSpc>
              <a:buClr>
                <a:srgbClr val="000000"/>
              </a:buClr>
              <a:buSzPct val="100000"/>
              <a:buFont typeface="Arial" charset="0"/>
              <a:buNone/>
            </a:pPr>
            <a:r>
              <a:rPr lang="de-DE" sz="1000" dirty="0" err="1">
                <a:solidFill>
                  <a:srgbClr val="000000"/>
                </a:solidFill>
                <a:latin typeface="Arial" charset="0"/>
                <a:cs typeface="Arial" charset="0"/>
              </a:rPr>
              <a:t>Sikorska</a:t>
            </a:r>
            <a:endParaRPr lang="en-GB" sz="1000" dirty="0">
              <a:solidFill>
                <a:srgbClr val="000000"/>
              </a:solidFill>
              <a:latin typeface="Arial" charset="0"/>
              <a:cs typeface="Arial" charset="0"/>
            </a:endParaRPr>
          </a:p>
        </p:txBody>
      </p:sp>
      <p:sp>
        <p:nvSpPr>
          <p:cNvPr id="37" name="Text Box 7"/>
          <p:cNvSpPr txBox="1">
            <a:spLocks noChangeArrowheads="1"/>
          </p:cNvSpPr>
          <p:nvPr/>
        </p:nvSpPr>
        <p:spPr bwMode="auto">
          <a:xfrm>
            <a:off x="1541865" y="5505298"/>
            <a:ext cx="906463" cy="380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9pPr>
          </a:lstStyle>
          <a:p>
            <a:pPr algn="ctr" eaLnBrk="1" hangingPunct="1">
              <a:lnSpc>
                <a:spcPct val="93000"/>
              </a:lnSpc>
              <a:buClr>
                <a:srgbClr val="000000"/>
              </a:buClr>
              <a:buSzPct val="100000"/>
              <a:buFont typeface="Arial" charset="0"/>
              <a:buNone/>
            </a:pPr>
            <a:r>
              <a:rPr lang="en-GB" sz="1000" dirty="0">
                <a:solidFill>
                  <a:srgbClr val="000000"/>
                </a:solidFill>
                <a:latin typeface="Arial" charset="0"/>
                <a:cs typeface="Arial" charset="0"/>
              </a:rPr>
              <a:t>Kati </a:t>
            </a:r>
          </a:p>
          <a:p>
            <a:pPr algn="ctr" eaLnBrk="1" hangingPunct="1">
              <a:lnSpc>
                <a:spcPct val="93000"/>
              </a:lnSpc>
              <a:buClr>
                <a:srgbClr val="000000"/>
              </a:buClr>
              <a:buSzPct val="100000"/>
              <a:buFont typeface="Arial" charset="0"/>
              <a:buNone/>
            </a:pPr>
            <a:r>
              <a:rPr lang="en-GB" sz="1000" dirty="0" err="1">
                <a:solidFill>
                  <a:srgbClr val="000000"/>
                </a:solidFill>
                <a:latin typeface="Arial" charset="0"/>
                <a:cs typeface="Arial" charset="0"/>
              </a:rPr>
              <a:t>Dziwnik</a:t>
            </a:r>
            <a:endParaRPr lang="en-GB" sz="1000" dirty="0">
              <a:solidFill>
                <a:srgbClr val="000000"/>
              </a:solidFill>
              <a:latin typeface="Arial" charset="0"/>
              <a:cs typeface="Arial" charset="0"/>
            </a:endParaRPr>
          </a:p>
        </p:txBody>
      </p:sp>
      <p:sp>
        <p:nvSpPr>
          <p:cNvPr id="38" name="Text Box 7"/>
          <p:cNvSpPr txBox="1">
            <a:spLocks noChangeArrowheads="1"/>
          </p:cNvSpPr>
          <p:nvPr/>
        </p:nvSpPr>
        <p:spPr bwMode="auto">
          <a:xfrm>
            <a:off x="2843808" y="5512983"/>
            <a:ext cx="906463" cy="380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Times New Roman" pitchFamily="18" charset="0"/>
                <a:ea typeface="Arial Unicode MS" pitchFamily="34" charset="-128"/>
                <a:cs typeface="Arial Unicode MS" pitchFamily="34" charset="-128"/>
              </a:defRPr>
            </a:lvl9pPr>
          </a:lstStyle>
          <a:p>
            <a:pPr algn="ctr" eaLnBrk="1" hangingPunct="1">
              <a:lnSpc>
                <a:spcPct val="93000"/>
              </a:lnSpc>
              <a:buClr>
                <a:srgbClr val="000000"/>
              </a:buClr>
              <a:buSzPct val="100000"/>
              <a:buFont typeface="Arial" charset="0"/>
              <a:buNone/>
            </a:pPr>
            <a:r>
              <a:rPr lang="en-GB" sz="1000" dirty="0">
                <a:solidFill>
                  <a:srgbClr val="000000"/>
                </a:solidFill>
                <a:latin typeface="Arial" charset="0"/>
                <a:cs typeface="Arial" charset="0"/>
              </a:rPr>
              <a:t>Henryk</a:t>
            </a:r>
          </a:p>
          <a:p>
            <a:pPr algn="ctr" eaLnBrk="1" hangingPunct="1">
              <a:lnSpc>
                <a:spcPct val="93000"/>
              </a:lnSpc>
              <a:buClr>
                <a:srgbClr val="000000"/>
              </a:buClr>
              <a:buSzPct val="100000"/>
              <a:buFont typeface="Arial" charset="0"/>
              <a:buNone/>
            </a:pPr>
            <a:r>
              <a:rPr lang="en-GB" sz="1000" dirty="0" err="1">
                <a:solidFill>
                  <a:srgbClr val="000000"/>
                </a:solidFill>
                <a:latin typeface="Arial" charset="0"/>
                <a:cs typeface="Arial" charset="0"/>
              </a:rPr>
              <a:t>Lattacz</a:t>
            </a:r>
            <a:endParaRPr lang="en-GB" sz="1000" dirty="0">
              <a:solidFill>
                <a:srgbClr val="000000"/>
              </a:solidFill>
              <a:latin typeface="Arial" charset="0"/>
              <a:cs typeface="Arial" charset="0"/>
            </a:endParaRPr>
          </a:p>
        </p:txBody>
      </p:sp>
      <p:pic>
        <p:nvPicPr>
          <p:cNvPr id="3" name="Picture 2" descr="\\MYBOOKLIVE\DPV_Netzwerk\BILDER\2015\70. Geburstag Herr Kubala\DSC_0389.JPG"/>
          <p:cNvPicPr>
            <a:picLocks noChangeAspect="1" noChangeArrowheads="1"/>
          </p:cNvPicPr>
          <p:nvPr/>
        </p:nvPicPr>
        <p:blipFill rotWithShape="1">
          <a:blip r:embed="rId4" cstate="hqprint">
            <a:extLst>
              <a:ext uri="{28A0092B-C50C-407E-A947-70E740481C1C}">
                <a14:useLocalDpi xmlns:a14="http://schemas.microsoft.com/office/drawing/2010/main"/>
              </a:ext>
            </a:extLst>
          </a:blip>
          <a:srcRect/>
          <a:stretch/>
        </p:blipFill>
        <p:spPr bwMode="auto">
          <a:xfrm>
            <a:off x="4272289" y="3937875"/>
            <a:ext cx="879559" cy="1449938"/>
          </a:xfrm>
          <a:prstGeom prst="rect">
            <a:avLst/>
          </a:prstGeom>
        </p:spPr>
        <p:style>
          <a:lnRef idx="1">
            <a:schemeClr val="accent5"/>
          </a:lnRef>
          <a:fillRef idx="2">
            <a:schemeClr val="accent5"/>
          </a:fillRef>
          <a:effectRef idx="1">
            <a:schemeClr val="accent5"/>
          </a:effectRef>
          <a:fontRef idx="minor">
            <a:schemeClr val="dk1"/>
          </a:fontRef>
        </p:style>
      </p:pic>
      <p:pic>
        <p:nvPicPr>
          <p:cNvPr id="1026" name="Picture 2" descr="\\MYBOOKLIVE\DPV_Netzwerk\BILDER\2016\NEUHAUSEN\Herbstcamp\DSC_0946 - Kopie.JP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637032" y="3945183"/>
            <a:ext cx="904762" cy="1442630"/>
          </a:xfrm>
          <a:prstGeom prst="rect">
            <a:avLst/>
          </a:prstGeom>
        </p:spPr>
        <p:style>
          <a:lnRef idx="1">
            <a:schemeClr val="accent5"/>
          </a:lnRef>
          <a:fillRef idx="2">
            <a:schemeClr val="accent5"/>
          </a:fillRef>
          <a:effectRef idx="1">
            <a:schemeClr val="accent5"/>
          </a:effectRef>
          <a:fontRef idx="minor">
            <a:schemeClr val="dk1"/>
          </a:fontRef>
        </p:style>
      </p:pic>
      <p:sp>
        <p:nvSpPr>
          <p:cNvPr id="43" name="Titel 1"/>
          <p:cNvSpPr txBox="1">
            <a:spLocks/>
          </p:cNvSpPr>
          <p:nvPr/>
        </p:nvSpPr>
        <p:spPr>
          <a:xfrm>
            <a:off x="467544" y="404663"/>
            <a:ext cx="8532948" cy="1044739"/>
          </a:xfrm>
          <a:prstGeom prst="rect">
            <a:avLst/>
          </a:prstGeom>
        </p:spPr>
        <p:txBody>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algn="l"/>
            <a:r>
              <a:rPr lang="de-DE" sz="2000" b="0" i="1" dirty="0">
                <a:solidFill>
                  <a:schemeClr val="bg1"/>
                </a:solidFill>
                <a:effectLst/>
                <a:latin typeface="Arial" panose="020B0604020202020204" pitchFamily="34" charset="0"/>
                <a:cs typeface="Arial" panose="020B0604020202020204" pitchFamily="34" charset="0"/>
              </a:rPr>
              <a:t>BÜRGERSCHAFTLICHES</a:t>
            </a:r>
            <a:r>
              <a:rPr lang="de-DE" sz="2000" b="0" i="1" dirty="0">
                <a:solidFill>
                  <a:schemeClr val="bg1"/>
                </a:solidFill>
                <a:latin typeface="Arial" panose="020B0604020202020204" pitchFamily="34" charset="0"/>
                <a:cs typeface="Arial" panose="020B0604020202020204" pitchFamily="34" charset="0"/>
              </a:rPr>
              <a:t> </a:t>
            </a:r>
            <a:r>
              <a:rPr lang="de-DE" sz="2000" b="0" i="1" dirty="0">
                <a:solidFill>
                  <a:schemeClr val="bg1"/>
                </a:solidFill>
                <a:effectLst/>
                <a:latin typeface="Arial" panose="020B0604020202020204" pitchFamily="34" charset="0"/>
                <a:cs typeface="Arial" panose="020B0604020202020204" pitchFamily="34" charset="0"/>
              </a:rPr>
              <a:t>ENGAGEMENT</a:t>
            </a:r>
          </a:p>
          <a:p>
            <a:pPr algn="l"/>
            <a:r>
              <a:rPr lang="en-GB" sz="2000" dirty="0">
                <a:solidFill>
                  <a:schemeClr val="bg1"/>
                </a:solidFill>
                <a:effectLst/>
                <a:latin typeface="Arial" charset="0"/>
                <a:cs typeface="Arial" charset="0"/>
              </a:rPr>
              <a:t>ZAANGAŻOWANIE SPOŁECZNE</a:t>
            </a:r>
            <a:endParaRPr lang="de-DE" sz="2000" b="0" i="1" dirty="0">
              <a:solidFill>
                <a:schemeClr val="bg1"/>
              </a:solidFill>
              <a:effectLst/>
              <a:latin typeface="Arial" panose="020B0604020202020204" pitchFamily="34" charset="0"/>
              <a:cs typeface="Arial" panose="020B0604020202020204" pitchFamily="34" charset="0"/>
            </a:endParaRPr>
          </a:p>
        </p:txBody>
      </p:sp>
      <p:pic>
        <p:nvPicPr>
          <p:cNvPr id="6" name="Grafik 5" descr="Ein Bild, das Person, Mann, drinnen, stehend enthält.&#10;&#10;Automatisch generierte Beschreibung">
            <a:extLst>
              <a:ext uri="{FF2B5EF4-FFF2-40B4-BE49-F238E27FC236}">
                <a16:creationId xmlns:a16="http://schemas.microsoft.com/office/drawing/2014/main" id="{FE033362-2931-442B-8D2D-2AEB01613EF4}"/>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b="-1"/>
          <a:stretch/>
        </p:blipFill>
        <p:spPr>
          <a:xfrm>
            <a:off x="2867264" y="3937875"/>
            <a:ext cx="962026" cy="1431570"/>
          </a:xfrm>
          <a:prstGeom prst="rect">
            <a:avLst/>
          </a:prstGeom>
        </p:spPr>
        <p:style>
          <a:lnRef idx="1">
            <a:schemeClr val="accent5"/>
          </a:lnRef>
          <a:fillRef idx="2">
            <a:schemeClr val="accent5"/>
          </a:fillRef>
          <a:effectRef idx="1">
            <a:schemeClr val="accent5"/>
          </a:effectRef>
          <a:fontRef idx="minor">
            <a:schemeClr val="dk1"/>
          </a:fontRef>
        </p:style>
      </p:pic>
      <p:pic>
        <p:nvPicPr>
          <p:cNvPr id="44" name="Picture 5" descr="\\MYBOOKLIVE\DPV_Netzwerk\BILDER\2013\24.08.13_Bildungsfahrt_Gubin\CIMG7095.JPG">
            <a:extLst>
              <a:ext uri="{FF2B5EF4-FFF2-40B4-BE49-F238E27FC236}">
                <a16:creationId xmlns:a16="http://schemas.microsoft.com/office/drawing/2014/main" id="{D1848E84-36F2-4B86-97E7-CFBB896BA24D}"/>
              </a:ext>
            </a:extLst>
          </p:cNvPr>
          <p:cNvPicPr>
            <a:picLocks noChangeAspect="1" noChangeArrowheads="1"/>
          </p:cNvPicPr>
          <p:nvPr/>
        </p:nvPicPr>
        <p:blipFill rotWithShape="1">
          <a:blip r:embed="rId7" cstate="hqprint">
            <a:extLst>
              <a:ext uri="{28A0092B-C50C-407E-A947-70E740481C1C}">
                <a14:useLocalDpi xmlns:a14="http://schemas.microsoft.com/office/drawing/2010/main"/>
              </a:ext>
            </a:extLst>
          </a:blip>
          <a:srcRect/>
          <a:stretch/>
        </p:blipFill>
        <p:spPr bwMode="auto">
          <a:xfrm>
            <a:off x="1547664" y="3937875"/>
            <a:ext cx="982516" cy="1429199"/>
          </a:xfrm>
          <a:prstGeom prst="rect">
            <a:avLst/>
          </a:prstGeom>
        </p:spPr>
        <p:style>
          <a:lnRef idx="1">
            <a:schemeClr val="accent5"/>
          </a:lnRef>
          <a:fillRef idx="2">
            <a:schemeClr val="accent5"/>
          </a:fillRef>
          <a:effectRef idx="1">
            <a:schemeClr val="accent5"/>
          </a:effectRef>
          <a:fontRef idx="minor">
            <a:schemeClr val="dk1"/>
          </a:fontRef>
        </p:style>
      </p:pic>
      <p:pic>
        <p:nvPicPr>
          <p:cNvPr id="45" name="Picture 2" descr="K:\DCIM\100OLYMP\P4060324.JPG">
            <a:extLst>
              <a:ext uri="{FF2B5EF4-FFF2-40B4-BE49-F238E27FC236}">
                <a16:creationId xmlns:a16="http://schemas.microsoft.com/office/drawing/2014/main" id="{A8CF1B22-A7B4-4B53-B7A8-BFC05015D5D3}"/>
              </a:ext>
            </a:extLst>
          </p:cNvPr>
          <p:cNvPicPr>
            <a:picLocks noChangeAspect="1" noChangeArrowheads="1"/>
          </p:cNvPicPr>
          <p:nvPr/>
        </p:nvPicPr>
        <p:blipFill rotWithShape="1">
          <a:blip r:embed="rId8" cstate="hqprint">
            <a:extLst>
              <a:ext uri="{28A0092B-C50C-407E-A947-70E740481C1C}">
                <a14:useLocalDpi xmlns:a14="http://schemas.microsoft.com/office/drawing/2010/main"/>
              </a:ext>
            </a:extLst>
          </a:blip>
          <a:srcRect/>
          <a:stretch/>
        </p:blipFill>
        <p:spPr bwMode="auto">
          <a:xfrm>
            <a:off x="8031406" y="1750071"/>
            <a:ext cx="912728" cy="1341761"/>
          </a:xfrm>
          <a:prstGeom prst="rect">
            <a:avLst/>
          </a:prstGeom>
        </p:spPr>
        <p:style>
          <a:lnRef idx="1">
            <a:schemeClr val="accent5"/>
          </a:lnRef>
          <a:fillRef idx="2">
            <a:schemeClr val="accent5"/>
          </a:fillRef>
          <a:effectRef idx="1">
            <a:schemeClr val="accent5"/>
          </a:effectRef>
          <a:fontRef idx="minor">
            <a:schemeClr val="dk1"/>
          </a:fontRef>
        </p:style>
      </p:pic>
      <p:pic>
        <p:nvPicPr>
          <p:cNvPr id="46" name="Picture 6" descr="D:\Julia\Desktop\Chronik bilder\DSC_0195 (2).JPG">
            <a:extLst>
              <a:ext uri="{FF2B5EF4-FFF2-40B4-BE49-F238E27FC236}">
                <a16:creationId xmlns:a16="http://schemas.microsoft.com/office/drawing/2014/main" id="{86F12310-3BEB-471B-AF7A-F22EDDB56259}"/>
              </a:ext>
            </a:extLst>
          </p:cNvPr>
          <p:cNvPicPr>
            <a:picLocks noChangeAspect="1" noChangeArrowheads="1"/>
          </p:cNvPicPr>
          <p:nvPr/>
        </p:nvPicPr>
        <p:blipFill rotWithShape="1">
          <a:blip r:embed="rId9" cstate="hqprint">
            <a:extLst>
              <a:ext uri="{28A0092B-C50C-407E-A947-70E740481C1C}">
                <a14:useLocalDpi xmlns:a14="http://schemas.microsoft.com/office/drawing/2010/main"/>
              </a:ext>
            </a:extLst>
          </a:blip>
          <a:srcRect/>
          <a:stretch/>
        </p:blipFill>
        <p:spPr bwMode="auto">
          <a:xfrm>
            <a:off x="1273288" y="1766185"/>
            <a:ext cx="923652" cy="1325839"/>
          </a:xfrm>
          <a:prstGeom prst="rect">
            <a:avLst/>
          </a:prstGeom>
        </p:spPr>
        <p:style>
          <a:lnRef idx="1">
            <a:schemeClr val="accent5"/>
          </a:lnRef>
          <a:fillRef idx="2">
            <a:schemeClr val="accent5"/>
          </a:fillRef>
          <a:effectRef idx="1">
            <a:schemeClr val="accent5"/>
          </a:effectRef>
          <a:fontRef idx="minor">
            <a:schemeClr val="dk1"/>
          </a:fontRef>
        </p:style>
      </p:pic>
      <p:pic>
        <p:nvPicPr>
          <p:cNvPr id="47" name="Picture 7" descr="\\MYBOOKLIVE\DPV_Netzwerk\BILDER\2015\Büro divers\DSC_0477.JPG">
            <a:extLst>
              <a:ext uri="{FF2B5EF4-FFF2-40B4-BE49-F238E27FC236}">
                <a16:creationId xmlns:a16="http://schemas.microsoft.com/office/drawing/2014/main" id="{8AD0901C-838E-4DB1-A163-2CC9EBFE6263}"/>
              </a:ext>
            </a:extLst>
          </p:cNvPr>
          <p:cNvPicPr>
            <a:picLocks noChangeAspect="1" noChangeArrowheads="1"/>
          </p:cNvPicPr>
          <p:nvPr/>
        </p:nvPicPr>
        <p:blipFill rotWithShape="1">
          <a:blip r:embed="rId10" cstate="hqprint">
            <a:extLst>
              <a:ext uri="{28A0092B-C50C-407E-A947-70E740481C1C}">
                <a14:useLocalDpi xmlns:a14="http://schemas.microsoft.com/office/drawing/2010/main"/>
              </a:ext>
            </a:extLst>
          </a:blip>
          <a:srcRect/>
          <a:stretch/>
        </p:blipFill>
        <p:spPr bwMode="auto">
          <a:xfrm>
            <a:off x="2391308" y="1760710"/>
            <a:ext cx="901690" cy="1311544"/>
          </a:xfrm>
          <a:prstGeom prst="rect">
            <a:avLst/>
          </a:prstGeom>
        </p:spPr>
        <p:style>
          <a:lnRef idx="1">
            <a:schemeClr val="accent5"/>
          </a:lnRef>
          <a:fillRef idx="2">
            <a:schemeClr val="accent5"/>
          </a:fillRef>
          <a:effectRef idx="1">
            <a:schemeClr val="accent5"/>
          </a:effectRef>
          <a:fontRef idx="minor">
            <a:schemeClr val="dk1"/>
          </a:fontRef>
        </p:style>
      </p:pic>
      <p:pic>
        <p:nvPicPr>
          <p:cNvPr id="48" name="Picture 2" descr="\\MYBOOKLIVE\DPV_Netzwerk\BILDER\2016\Büro divers\DSC_0013.JPG">
            <a:extLst>
              <a:ext uri="{FF2B5EF4-FFF2-40B4-BE49-F238E27FC236}">
                <a16:creationId xmlns:a16="http://schemas.microsoft.com/office/drawing/2014/main" id="{19A07EB8-5A6A-4C78-A1C7-C0598F98B9B2}"/>
              </a:ext>
            </a:extLst>
          </p:cNvPr>
          <p:cNvPicPr>
            <a:picLocks noChangeAspect="1" noChangeArrowheads="1"/>
          </p:cNvPicPr>
          <p:nvPr/>
        </p:nvPicPr>
        <p:blipFill rotWithShape="1">
          <a:blip r:embed="rId11" cstate="hqprint">
            <a:extLst>
              <a:ext uri="{28A0092B-C50C-407E-A947-70E740481C1C}">
                <a14:useLocalDpi xmlns:a14="http://schemas.microsoft.com/office/drawing/2010/main"/>
              </a:ext>
            </a:extLst>
          </a:blip>
          <a:srcRect/>
          <a:stretch/>
        </p:blipFill>
        <p:spPr bwMode="auto">
          <a:xfrm>
            <a:off x="5695729" y="1746059"/>
            <a:ext cx="993173" cy="1355140"/>
          </a:xfrm>
          <a:prstGeom prst="rect">
            <a:avLst/>
          </a:prstGeom>
        </p:spPr>
        <p:style>
          <a:lnRef idx="1">
            <a:schemeClr val="accent5"/>
          </a:lnRef>
          <a:fillRef idx="2">
            <a:schemeClr val="accent5"/>
          </a:fillRef>
          <a:effectRef idx="1">
            <a:schemeClr val="accent5"/>
          </a:effectRef>
          <a:fontRef idx="minor">
            <a:schemeClr val="dk1"/>
          </a:fontRef>
        </p:style>
      </p:pic>
      <p:pic>
        <p:nvPicPr>
          <p:cNvPr id="49" name="Picture 2" descr="\\MYBOOKLIVE\DPV_Netzwerk\BILDER\2017\7.-8.04._Schleife-Bad_Muskau-Lübbenau\20170408_095237.jpg">
            <a:extLst>
              <a:ext uri="{FF2B5EF4-FFF2-40B4-BE49-F238E27FC236}">
                <a16:creationId xmlns:a16="http://schemas.microsoft.com/office/drawing/2014/main" id="{69C8F448-A1FF-4728-B598-D56B2B175817}"/>
              </a:ext>
            </a:extLst>
          </p:cNvPr>
          <p:cNvPicPr>
            <a:picLocks noChangeAspect="1" noChangeArrowheads="1"/>
          </p:cNvPicPr>
          <p:nvPr/>
        </p:nvPicPr>
        <p:blipFill rotWithShape="1">
          <a:blip r:embed="rId12" cstate="hqprint">
            <a:extLst>
              <a:ext uri="{28A0092B-C50C-407E-A947-70E740481C1C}">
                <a14:useLocalDpi xmlns:a14="http://schemas.microsoft.com/office/drawing/2010/main"/>
              </a:ext>
            </a:extLst>
          </a:blip>
          <a:srcRect r="-1"/>
          <a:stretch/>
        </p:blipFill>
        <p:spPr bwMode="auto">
          <a:xfrm>
            <a:off x="6876256" y="1760710"/>
            <a:ext cx="947587" cy="1325838"/>
          </a:xfrm>
          <a:prstGeom prst="rect">
            <a:avLst/>
          </a:prstGeom>
        </p:spPr>
        <p:style>
          <a:lnRef idx="1">
            <a:schemeClr val="accent5"/>
          </a:lnRef>
          <a:fillRef idx="2">
            <a:schemeClr val="accent5"/>
          </a:fillRef>
          <a:effectRef idx="1">
            <a:schemeClr val="accent5"/>
          </a:effectRef>
          <a:fontRef idx="minor">
            <a:schemeClr val="dk1"/>
          </a:fontRef>
        </p:style>
      </p:pic>
      <p:pic>
        <p:nvPicPr>
          <p:cNvPr id="50" name="Picture 7" descr="\\WDMYCLOUDMIRROR\DPV_Netzwerk\BILDER\2015\70. Geburstag Herr Kubala\DSC_0370 - Kopie.JPG">
            <a:extLst>
              <a:ext uri="{FF2B5EF4-FFF2-40B4-BE49-F238E27FC236}">
                <a16:creationId xmlns:a16="http://schemas.microsoft.com/office/drawing/2014/main" id="{EEEA97CC-5ADC-47C0-8F81-E32561FDC7AF}"/>
              </a:ext>
            </a:extLst>
          </p:cNvPr>
          <p:cNvPicPr>
            <a:picLocks noChangeAspect="1" noChangeArrowheads="1"/>
          </p:cNvPicPr>
          <p:nvPr/>
        </p:nvPicPr>
        <p:blipFill rotWithShape="1">
          <a:blip r:embed="rId13" cstate="hqprint">
            <a:extLst>
              <a:ext uri="{28A0092B-C50C-407E-A947-70E740481C1C}">
                <a14:useLocalDpi xmlns:a14="http://schemas.microsoft.com/office/drawing/2010/main"/>
              </a:ext>
            </a:extLst>
          </a:blip>
          <a:srcRect/>
          <a:stretch/>
        </p:blipFill>
        <p:spPr bwMode="auto">
          <a:xfrm>
            <a:off x="3515568" y="1746059"/>
            <a:ext cx="838627" cy="1333335"/>
          </a:xfrm>
          <a:prstGeom prst="rect">
            <a:avLst/>
          </a:prstGeom>
        </p:spPr>
        <p:style>
          <a:lnRef idx="1">
            <a:schemeClr val="accent5"/>
          </a:lnRef>
          <a:fillRef idx="2">
            <a:schemeClr val="accent5"/>
          </a:fillRef>
          <a:effectRef idx="1">
            <a:schemeClr val="accent5"/>
          </a:effectRef>
          <a:fontRef idx="minor">
            <a:schemeClr val="dk1"/>
          </a:fontRef>
        </p:style>
      </p:pic>
      <p:pic>
        <p:nvPicPr>
          <p:cNvPr id="51" name="Picture 8" descr="\\WDMYCLOUDMIRROR\DPV_Netzwerk\BILDER\2015\T2\_DSC0830 - Kopie.JPG">
            <a:extLst>
              <a:ext uri="{FF2B5EF4-FFF2-40B4-BE49-F238E27FC236}">
                <a16:creationId xmlns:a16="http://schemas.microsoft.com/office/drawing/2014/main" id="{F6A0F2E2-F58E-4D8B-8D7D-BC6A3E32451A}"/>
              </a:ext>
            </a:extLst>
          </p:cNvPr>
          <p:cNvPicPr>
            <a:picLocks noChangeAspect="1" noChangeArrowheads="1"/>
          </p:cNvPicPr>
          <p:nvPr/>
        </p:nvPicPr>
        <p:blipFill rotWithShape="1">
          <a:blip r:embed="rId14" cstate="hqprint">
            <a:extLst>
              <a:ext uri="{28A0092B-C50C-407E-A947-70E740481C1C}">
                <a14:useLocalDpi xmlns:a14="http://schemas.microsoft.com/office/drawing/2010/main"/>
              </a:ext>
            </a:extLst>
          </a:blip>
          <a:srcRect/>
          <a:stretch/>
        </p:blipFill>
        <p:spPr bwMode="auto">
          <a:xfrm>
            <a:off x="219070" y="1756953"/>
            <a:ext cx="893830" cy="1311545"/>
          </a:xfrm>
          <a:prstGeom prst="rect">
            <a:avLst/>
          </a:prstGeom>
        </p:spPr>
        <p:style>
          <a:lnRef idx="1">
            <a:schemeClr val="accent5"/>
          </a:lnRef>
          <a:fillRef idx="2">
            <a:schemeClr val="accent5"/>
          </a:fillRef>
          <a:effectRef idx="1">
            <a:schemeClr val="accent5"/>
          </a:effectRef>
          <a:fontRef idx="minor">
            <a:schemeClr val="dk1"/>
          </a:fontRef>
        </p:style>
      </p:pic>
      <p:pic>
        <p:nvPicPr>
          <p:cNvPr id="52" name="Grafik 51" descr="Ein Bild, das Baum, Person, draußen, Frau enthält.&#10;&#10;Automatisch generierte Beschreibung">
            <a:extLst>
              <a:ext uri="{FF2B5EF4-FFF2-40B4-BE49-F238E27FC236}">
                <a16:creationId xmlns:a16="http://schemas.microsoft.com/office/drawing/2014/main" id="{FB7AB7E1-68EB-4630-A50B-AE40D8C399C3}"/>
              </a:ext>
            </a:extLst>
          </p:cNvPr>
          <p:cNvPicPr>
            <a:picLocks noChangeAspect="1"/>
          </p:cNvPicPr>
          <p:nvPr/>
        </p:nvPicPr>
        <p:blipFill rotWithShape="1">
          <a:blip r:embed="rId15" cstate="hqprint">
            <a:extLst>
              <a:ext uri="{28A0092B-C50C-407E-A947-70E740481C1C}">
                <a14:useLocalDpi xmlns:a14="http://schemas.microsoft.com/office/drawing/2010/main"/>
              </a:ext>
            </a:extLst>
          </a:blip>
          <a:srcRect/>
          <a:stretch/>
        </p:blipFill>
        <p:spPr>
          <a:xfrm>
            <a:off x="4576765" y="1758148"/>
            <a:ext cx="912438" cy="1330961"/>
          </a:xfrm>
          <a:prstGeom prst="rect">
            <a:avLst/>
          </a:prstGeom>
        </p:spPr>
        <p:style>
          <a:lnRef idx="1">
            <a:schemeClr val="accent5"/>
          </a:lnRef>
          <a:fillRef idx="2">
            <a:schemeClr val="accent5"/>
          </a:fillRef>
          <a:effectRef idx="1">
            <a:schemeClr val="accent5"/>
          </a:effectRef>
          <a:fontRef idx="minor">
            <a:schemeClr val="dk1"/>
          </a:fontRef>
        </p:style>
      </p:pic>
      <p:pic>
        <p:nvPicPr>
          <p:cNvPr id="4" name="Grafik 3" descr="Männliches Profil">
            <a:extLst>
              <a:ext uri="{FF2B5EF4-FFF2-40B4-BE49-F238E27FC236}">
                <a16:creationId xmlns:a16="http://schemas.microsoft.com/office/drawing/2014/main" id="{0F6EA52F-C612-477E-B5C2-443B4774AF60}"/>
              </a:ext>
            </a:extLst>
          </p:cNvPr>
          <p:cNvPicPr>
            <a:picLocks noChangeAspect="1"/>
          </p:cNvPicPr>
          <p:nvPr/>
        </p:nvPicPr>
        <p:blipFill>
          <a:blip r:embed="rId16">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6859131" y="4011049"/>
            <a:ext cx="972800" cy="1356025"/>
          </a:xfrm>
          <a:prstGeom prst="rect">
            <a:avLst/>
          </a:prstGeom>
        </p:spPr>
      </p:pic>
      <p:sp>
        <p:nvSpPr>
          <p:cNvPr id="5" name="Rechteck: abgerundete Ecken 4">
            <a:extLst>
              <a:ext uri="{FF2B5EF4-FFF2-40B4-BE49-F238E27FC236}">
                <a16:creationId xmlns:a16="http://schemas.microsoft.com/office/drawing/2014/main" id="{B780B571-881C-4D35-80D5-EBE901ECDFB5}"/>
              </a:ext>
            </a:extLst>
          </p:cNvPr>
          <p:cNvSpPr/>
          <p:nvPr/>
        </p:nvSpPr>
        <p:spPr>
          <a:xfrm>
            <a:off x="6893957" y="3937875"/>
            <a:ext cx="909399" cy="1429199"/>
          </a:xfrm>
          <a:prstGeom prst="roundRect">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44518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75FED7-5FAB-423B-BA06-2589F8CC8F7D}"/>
              </a:ext>
            </a:extLst>
          </p:cNvPr>
          <p:cNvSpPr>
            <a:spLocks noGrp="1"/>
          </p:cNvSpPr>
          <p:nvPr>
            <p:ph type="title"/>
          </p:nvPr>
        </p:nvSpPr>
        <p:spPr>
          <a:xfrm>
            <a:off x="536091" y="213328"/>
            <a:ext cx="7996349" cy="2567600"/>
          </a:xfrm>
        </p:spPr>
        <p:txBody>
          <a:bodyPr>
            <a:normAutofit/>
          </a:bodyPr>
          <a:lstStyle/>
          <a:p>
            <a:r>
              <a:rPr lang="de-DE" sz="3200" i="1" dirty="0">
                <a:solidFill>
                  <a:schemeClr val="bg1"/>
                </a:solidFill>
                <a:latin typeface="Arial" panose="020B0604020202020204" pitchFamily="34" charset="0"/>
                <a:cs typeface="Arial" panose="020B0604020202020204" pitchFamily="34" charset="0"/>
              </a:rPr>
              <a:t>Vielen Dank für Ihre </a:t>
            </a:r>
            <a:br>
              <a:rPr lang="de-DE" sz="3200" i="1" dirty="0">
                <a:solidFill>
                  <a:schemeClr val="bg1"/>
                </a:solidFill>
                <a:latin typeface="Arial" panose="020B0604020202020204" pitchFamily="34" charset="0"/>
                <a:cs typeface="Arial" panose="020B0604020202020204" pitchFamily="34" charset="0"/>
              </a:rPr>
            </a:br>
            <a:r>
              <a:rPr lang="de-DE" sz="3200" i="1" dirty="0">
                <a:solidFill>
                  <a:schemeClr val="bg1"/>
                </a:solidFill>
                <a:latin typeface="Arial" panose="020B0604020202020204" pitchFamily="34" charset="0"/>
                <a:cs typeface="Arial" panose="020B0604020202020204" pitchFamily="34" charset="0"/>
              </a:rPr>
              <a:t>Aufmerksamkeit! </a:t>
            </a:r>
            <a:br>
              <a:rPr lang="de-DE" sz="3200" dirty="0">
                <a:solidFill>
                  <a:schemeClr val="bg1"/>
                </a:solidFill>
                <a:latin typeface="Arial" panose="020B0604020202020204" pitchFamily="34" charset="0"/>
                <a:cs typeface="Arial" panose="020B0604020202020204" pitchFamily="34" charset="0"/>
              </a:rPr>
            </a:br>
            <a:r>
              <a:rPr lang="de-DE" sz="3200" dirty="0">
                <a:solidFill>
                  <a:schemeClr val="bg1"/>
                </a:solidFill>
                <a:latin typeface="Arial" panose="020B0604020202020204" pitchFamily="34" charset="0"/>
                <a:cs typeface="Arial" panose="020B0604020202020204" pitchFamily="34" charset="0"/>
              </a:rPr>
              <a:t>				     </a:t>
            </a:r>
            <a:br>
              <a:rPr lang="de-DE" sz="3200" dirty="0">
                <a:solidFill>
                  <a:schemeClr val="bg1"/>
                </a:solidFill>
                <a:latin typeface="Arial" panose="020B0604020202020204" pitchFamily="34" charset="0"/>
                <a:cs typeface="Arial" panose="020B0604020202020204" pitchFamily="34" charset="0"/>
              </a:rPr>
            </a:br>
            <a:r>
              <a:rPr lang="de-DE" sz="3200" dirty="0">
                <a:solidFill>
                  <a:schemeClr val="bg1"/>
                </a:solidFill>
                <a:latin typeface="Arial" panose="020B0604020202020204" pitchFamily="34" charset="0"/>
                <a:cs typeface="Arial" panose="020B0604020202020204" pitchFamily="34" charset="0"/>
              </a:rPr>
              <a:t>		</a:t>
            </a:r>
            <a:r>
              <a:rPr lang="pl-PL" sz="3200" dirty="0">
                <a:solidFill>
                  <a:schemeClr val="bg1"/>
                </a:solidFill>
                <a:latin typeface="Arial" panose="020B0604020202020204" pitchFamily="34" charset="0"/>
                <a:cs typeface="Arial" panose="020B0604020202020204" pitchFamily="34" charset="0"/>
              </a:rPr>
              <a:t>		</a:t>
            </a:r>
            <a:r>
              <a:rPr lang="de-DE" sz="3200" b="1" dirty="0">
                <a:solidFill>
                  <a:schemeClr val="bg1"/>
                </a:solidFill>
                <a:latin typeface="Arial" panose="020B0604020202020204" pitchFamily="34" charset="0"/>
                <a:cs typeface="Arial" panose="020B0604020202020204" pitchFamily="34" charset="0"/>
              </a:rPr>
              <a:t>D</a:t>
            </a:r>
            <a:r>
              <a:rPr lang="pl-PL" sz="3200" b="1" dirty="0">
                <a:solidFill>
                  <a:schemeClr val="bg1"/>
                </a:solidFill>
                <a:latin typeface="Arial" panose="020B0604020202020204" pitchFamily="34" charset="0"/>
                <a:cs typeface="Arial" panose="020B0604020202020204" pitchFamily="34" charset="0"/>
              </a:rPr>
              <a:t>ziękuję za uwagę!</a:t>
            </a:r>
            <a:endParaRPr lang="de-DE" sz="3200" b="1" dirty="0">
              <a:solidFill>
                <a:schemeClr val="bg1"/>
              </a:solidFill>
              <a:latin typeface="Arial" panose="020B0604020202020204" pitchFamily="34" charset="0"/>
              <a:cs typeface="Arial" panose="020B0604020202020204" pitchFamily="34" charset="0"/>
            </a:endParaRPr>
          </a:p>
        </p:txBody>
      </p:sp>
      <p:pic>
        <p:nvPicPr>
          <p:cNvPr id="4" name="Grafik 3" descr="Ein Bild, das Tisch, drinnen, Fenster, Person enthält.&#10;&#10;Automatisch generierte Beschreibung">
            <a:extLst>
              <a:ext uri="{FF2B5EF4-FFF2-40B4-BE49-F238E27FC236}">
                <a16:creationId xmlns:a16="http://schemas.microsoft.com/office/drawing/2014/main" id="{740BE82C-7A29-44CE-9775-06FE0B371629}"/>
              </a:ext>
            </a:extLst>
          </p:cNvPr>
          <p:cNvPicPr>
            <a:picLocks noChangeAspect="1"/>
          </p:cNvPicPr>
          <p:nvPr/>
        </p:nvPicPr>
        <p:blipFill rotWithShape="1">
          <a:blip r:embed="rId2">
            <a:extLst>
              <a:ext uri="{28A0092B-C50C-407E-A947-70E740481C1C}">
                <a14:useLocalDpi xmlns:a14="http://schemas.microsoft.com/office/drawing/2010/main" val="0"/>
              </a:ext>
            </a:extLst>
          </a:blip>
          <a:srcRect l="19446" t="10761" r="25052" b="28469"/>
          <a:stretch/>
        </p:blipFill>
        <p:spPr>
          <a:xfrm rot="20879466">
            <a:off x="483034" y="2476086"/>
            <a:ext cx="3572882" cy="260122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3" name="Obraz 2">
            <a:extLst>
              <a:ext uri="{FF2B5EF4-FFF2-40B4-BE49-F238E27FC236}">
                <a16:creationId xmlns:a16="http://schemas.microsoft.com/office/drawing/2014/main" id="{45F3E339-2D87-469D-B0D9-88D5B33CB2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42138" y="6080014"/>
            <a:ext cx="4834269" cy="618819"/>
          </a:xfrm>
          <a:prstGeom prst="rect">
            <a:avLst/>
          </a:prstGeom>
        </p:spPr>
      </p:pic>
    </p:spTree>
    <p:extLst>
      <p:ext uri="{BB962C8B-B14F-4D97-AF65-F5344CB8AC3E}">
        <p14:creationId xmlns:p14="http://schemas.microsoft.com/office/powerpoint/2010/main" val="22442270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6" descr="D:\Julia\Desktop\schmetterling.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a:ext>
            </a:extLst>
          </a:blip>
          <a:srcRect/>
          <a:stretch>
            <a:fillRect/>
          </a:stretch>
        </p:blipFill>
        <p:spPr bwMode="auto">
          <a:xfrm rot="1406803">
            <a:off x="6471959" y="270391"/>
            <a:ext cx="1607488" cy="1196953"/>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20" name="Titel 1"/>
          <p:cNvSpPr>
            <a:spLocks noGrp="1"/>
          </p:cNvSpPr>
          <p:nvPr>
            <p:ph type="ctrTitle"/>
          </p:nvPr>
        </p:nvSpPr>
        <p:spPr>
          <a:xfrm>
            <a:off x="561737" y="620688"/>
            <a:ext cx="8344313" cy="720080"/>
          </a:xfrm>
        </p:spPr>
        <p:txBody>
          <a:bodyPr>
            <a:noAutofit/>
          </a:bodyPr>
          <a:lstStyle/>
          <a:p>
            <a:pPr>
              <a:lnSpc>
                <a:spcPct val="100000"/>
              </a:lnSpc>
            </a:pPr>
            <a:r>
              <a:rPr lang="de-DE" sz="2000" i="1" dirty="0">
                <a:solidFill>
                  <a:schemeClr val="bg1"/>
                </a:solidFill>
                <a:latin typeface="Arial" panose="020B0604020202020204" pitchFamily="34" charset="0"/>
                <a:cs typeface="Arial" panose="020B0604020202020204" pitchFamily="34" charset="0"/>
              </a:rPr>
              <a:t>SPIELEND POLNISCH LERNEN </a:t>
            </a:r>
            <a:br>
              <a:rPr lang="de-DE" sz="2000" b="1" dirty="0">
                <a:solidFill>
                  <a:schemeClr val="bg1"/>
                </a:solidFill>
                <a:latin typeface="Arial" panose="020B0604020202020204" pitchFamily="34" charset="0"/>
                <a:cs typeface="Arial" panose="020B0604020202020204" pitchFamily="34" charset="0"/>
              </a:rPr>
            </a:br>
            <a:r>
              <a:rPr lang="pl-PL" sz="2000" b="1" dirty="0">
                <a:solidFill>
                  <a:schemeClr val="bg1"/>
                </a:solidFill>
                <a:latin typeface="Arial" panose="020B0604020202020204" pitchFamily="34" charset="0"/>
                <a:cs typeface="Arial" panose="020B0604020202020204" pitchFamily="34" charset="0"/>
              </a:rPr>
              <a:t>NAUKA JĘZYKA POLSKIEGO W FORMIE ZABAWY </a:t>
            </a:r>
            <a:endParaRPr lang="de-DE" sz="2000" b="0" i="1" cap="none" dirty="0">
              <a:solidFill>
                <a:schemeClr val="bg1"/>
              </a:solidFill>
              <a:latin typeface="Arial" panose="020B0604020202020204" pitchFamily="34" charset="0"/>
              <a:cs typeface="Arial" panose="020B0604020202020204" pitchFamily="34" charset="0"/>
            </a:endParaRPr>
          </a:p>
        </p:txBody>
      </p:sp>
      <p:sp>
        <p:nvSpPr>
          <p:cNvPr id="3" name="Textfeld 2"/>
          <p:cNvSpPr txBox="1"/>
          <p:nvPr/>
        </p:nvSpPr>
        <p:spPr>
          <a:xfrm>
            <a:off x="561737" y="4005064"/>
            <a:ext cx="7689478" cy="2154436"/>
          </a:xfrm>
          <a:prstGeom prst="rect">
            <a:avLst/>
          </a:prstGeom>
          <a:noFill/>
        </p:spPr>
        <p:txBody>
          <a:bodyPr wrap="square" rtlCol="0">
            <a:spAutoFit/>
          </a:bodyPr>
          <a:lstStyle/>
          <a:p>
            <a:pPr algn="just"/>
            <a:r>
              <a:rPr lang="de-DE" sz="1200" i="1" dirty="0">
                <a:solidFill>
                  <a:schemeClr val="tx2">
                    <a:lumMod val="10000"/>
                  </a:schemeClr>
                </a:solidFill>
                <a:latin typeface="Arial" panose="020B0604020202020204" pitchFamily="34" charset="0"/>
                <a:cs typeface="Arial" panose="020B0604020202020204" pitchFamily="34" charset="0"/>
              </a:rPr>
              <a:t>„Spielend Polnisch Lernen“ heißt die Devise, mit viel Spiel und Spaß, aber ganz ohne Zwang. Dazu gibt es im DPV einmal wöchentlich einen „Polnischen Kindernachmittag“, an dem die Kinder auf ganz spielerische Weise polnisch lernen können. Für die größeren Kinder gibt es je nach Jahreszeit und Anlass thematische Workshops, bei denen polnisch gelernt wird.</a:t>
            </a:r>
            <a:endParaRPr lang="pl-PL" sz="1200" i="1" dirty="0">
              <a:solidFill>
                <a:schemeClr val="tx2">
                  <a:lumMod val="10000"/>
                </a:schemeClr>
              </a:solidFill>
              <a:latin typeface="Arial" panose="020B0604020202020204" pitchFamily="34" charset="0"/>
              <a:cs typeface="Arial" panose="020B0604020202020204" pitchFamily="34" charset="0"/>
            </a:endParaRPr>
          </a:p>
          <a:p>
            <a:pPr algn="just"/>
            <a:endParaRPr lang="pl-PL" sz="1200" i="1" dirty="0">
              <a:solidFill>
                <a:schemeClr val="tx2">
                  <a:lumMod val="10000"/>
                </a:schemeClr>
              </a:solidFill>
              <a:latin typeface="Arial" panose="020B0604020202020204" pitchFamily="34" charset="0"/>
              <a:cs typeface="Arial" panose="020B0604020202020204" pitchFamily="34" charset="0"/>
            </a:endParaRPr>
          </a:p>
          <a:p>
            <a:pPr algn="just"/>
            <a:r>
              <a:rPr lang="pl-PL" sz="1200" b="1" dirty="0">
                <a:solidFill>
                  <a:schemeClr val="bg1"/>
                </a:solidFill>
                <a:latin typeface="Arial" panose="020B0604020202020204" pitchFamily="34" charset="0"/>
                <a:cs typeface="Arial" panose="020B0604020202020204" pitchFamily="34" charset="0"/>
              </a:rPr>
              <a:t>Nauka języka polskiego przez zabawę oznacza dużo gier i zabaw, ale wszystko to bez przymusu. Dodatkowo raz w tygodniu w DPV odbywa się „Popołudniowe spotkanie z dziećmi”, podczas których dzieci uczą się języka polskiego poprzez zabawę. Dla większych w zależności od pory roku oraz okazji odbywają sie tematyczne warsztaty, które umożliwiają naukę języka polskiego.</a:t>
            </a:r>
            <a:endParaRPr lang="de-DE" sz="1200" b="1" dirty="0">
              <a:solidFill>
                <a:schemeClr val="bg1"/>
              </a:solidFill>
              <a:latin typeface="Arial" panose="020B0604020202020204" pitchFamily="34" charset="0"/>
              <a:cs typeface="Arial" panose="020B0604020202020204" pitchFamily="34" charset="0"/>
            </a:endParaRPr>
          </a:p>
          <a:p>
            <a:pPr algn="just"/>
            <a:endParaRPr lang="de-DE" sz="1300" dirty="0">
              <a:solidFill>
                <a:schemeClr val="tx2">
                  <a:lumMod val="10000"/>
                </a:schemeClr>
              </a:solidFill>
              <a:latin typeface="Arial" panose="020B0604020202020204" pitchFamily="34" charset="0"/>
              <a:cs typeface="Arial" panose="020B0604020202020204" pitchFamily="34" charset="0"/>
            </a:endParaRPr>
          </a:p>
          <a:p>
            <a:pPr algn="just"/>
            <a:endParaRPr lang="de-DE" sz="1300" dirty="0">
              <a:solidFill>
                <a:schemeClr val="tx2">
                  <a:lumMod val="10000"/>
                </a:schemeClr>
              </a:solidFill>
              <a:latin typeface="Arial" panose="020B0604020202020204" pitchFamily="34" charset="0"/>
              <a:cs typeface="Arial" panose="020B0604020202020204" pitchFamily="34" charset="0"/>
            </a:endParaRPr>
          </a:p>
        </p:txBody>
      </p:sp>
      <p:pic>
        <p:nvPicPr>
          <p:cNvPr id="6" name="Grafik 5" descr="Ein Bild, das Person, drinnen, Kind, lebend enthält.&#10;&#10;Automatisch generierte Beschreibung">
            <a:extLst>
              <a:ext uri="{FF2B5EF4-FFF2-40B4-BE49-F238E27FC236}">
                <a16:creationId xmlns:a16="http://schemas.microsoft.com/office/drawing/2014/main" id="{718F691B-3BA5-4332-A3AF-07FA291CC83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61737" y="1615360"/>
            <a:ext cx="3240360" cy="2208761"/>
          </a:xfrm>
          <a:prstGeom prst="rect">
            <a:avLst/>
          </a:prstGeom>
        </p:spPr>
        <p:style>
          <a:lnRef idx="1">
            <a:schemeClr val="accent1"/>
          </a:lnRef>
          <a:fillRef idx="2">
            <a:schemeClr val="accent1"/>
          </a:fillRef>
          <a:effectRef idx="1">
            <a:schemeClr val="accent1"/>
          </a:effectRef>
          <a:fontRef idx="minor">
            <a:schemeClr val="dk1"/>
          </a:fontRef>
        </p:style>
      </p:pic>
      <p:pic>
        <p:nvPicPr>
          <p:cNvPr id="8" name="Grafik 7" descr="Ein Bild, das Tisch, Person, drinnen, sitzend enthält.&#10;&#10;Automatisch generierte Beschreibung">
            <a:extLst>
              <a:ext uri="{FF2B5EF4-FFF2-40B4-BE49-F238E27FC236}">
                <a16:creationId xmlns:a16="http://schemas.microsoft.com/office/drawing/2014/main" id="{CF9FFC65-634B-4F7B-A830-D09998550DD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650792" y="1615359"/>
            <a:ext cx="3550661" cy="2208761"/>
          </a:xfrm>
          <a:prstGeom prst="rect">
            <a:avLst/>
          </a:prstGeom>
        </p:spPr>
        <p:style>
          <a:lnRef idx="1">
            <a:schemeClr val="accent1"/>
          </a:lnRef>
          <a:fillRef idx="2">
            <a:schemeClr val="accent1"/>
          </a:fillRef>
          <a:effectRef idx="1">
            <a:schemeClr val="accent1"/>
          </a:effectRef>
          <a:fontRef idx="minor">
            <a:schemeClr val="dk1"/>
          </a:fontRef>
        </p:style>
      </p:pic>
      <p:pic>
        <p:nvPicPr>
          <p:cNvPr id="2" name="Grafik 9">
            <a:extLst>
              <a:ext uri="{FF2B5EF4-FFF2-40B4-BE49-F238E27FC236}">
                <a16:creationId xmlns:a16="http://schemas.microsoft.com/office/drawing/2014/main" id="{DDDA28DA-5FF4-424E-999E-1D93F1331D6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24" y="6022013"/>
            <a:ext cx="596287" cy="738796"/>
          </a:xfrm>
          <a:prstGeom prst="rect">
            <a:avLst/>
          </a:prstGeom>
        </p:spPr>
      </p:pic>
      <p:pic>
        <p:nvPicPr>
          <p:cNvPr id="4" name="Grafik 10">
            <a:extLst>
              <a:ext uri="{FF2B5EF4-FFF2-40B4-BE49-F238E27FC236}">
                <a16:creationId xmlns:a16="http://schemas.microsoft.com/office/drawing/2014/main" id="{49EA337B-C10B-4FFA-AEC1-3B549E7D0E0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52320" y="6022013"/>
            <a:ext cx="586469" cy="699730"/>
          </a:xfrm>
          <a:prstGeom prst="rect">
            <a:avLst/>
          </a:prstGeom>
        </p:spPr>
      </p:pic>
      <p:pic>
        <p:nvPicPr>
          <p:cNvPr id="5" name="Grafik 25">
            <a:extLst>
              <a:ext uri="{FF2B5EF4-FFF2-40B4-BE49-F238E27FC236}">
                <a16:creationId xmlns:a16="http://schemas.microsoft.com/office/drawing/2014/main" id="{E9DF34FC-0569-470D-B9CC-0CE31276A1CD}"/>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50158" y="6030736"/>
            <a:ext cx="1404161" cy="673508"/>
          </a:xfrm>
          <a:prstGeom prst="rect">
            <a:avLst/>
          </a:prstGeom>
        </p:spPr>
      </p:pic>
    </p:spTree>
    <p:extLst>
      <p:ext uri="{BB962C8B-B14F-4D97-AF65-F5344CB8AC3E}">
        <p14:creationId xmlns:p14="http://schemas.microsoft.com/office/powerpoint/2010/main" val="7550965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374430" y="-173768"/>
            <a:ext cx="5905762" cy="1370519"/>
          </a:xfrm>
        </p:spPr>
        <p:txBody>
          <a:bodyPr>
            <a:noAutofit/>
          </a:bodyPr>
          <a:lstStyle/>
          <a:p>
            <a:pPr>
              <a:lnSpc>
                <a:spcPct val="100000"/>
              </a:lnSpc>
            </a:pPr>
            <a:r>
              <a:rPr lang="de-DE" sz="2000" i="1" dirty="0">
                <a:solidFill>
                  <a:schemeClr val="tx2">
                    <a:lumMod val="10000"/>
                  </a:schemeClr>
                </a:solidFill>
                <a:latin typeface="Arial" panose="020B0604020202020204" pitchFamily="34" charset="0"/>
                <a:cs typeface="Arial" panose="020B0604020202020204" pitchFamily="34" charset="0"/>
              </a:rPr>
              <a:t>DEUTSCH-POLNISCHE REITERWORKSHOPS</a:t>
            </a:r>
            <a:br>
              <a:rPr lang="de-DE" sz="2000" b="1" dirty="0">
                <a:solidFill>
                  <a:schemeClr val="tx2">
                    <a:lumMod val="10000"/>
                  </a:schemeClr>
                </a:solidFill>
                <a:latin typeface="Arial" panose="020B0604020202020204" pitchFamily="34" charset="0"/>
                <a:cs typeface="Arial" panose="020B0604020202020204" pitchFamily="34" charset="0"/>
              </a:rPr>
            </a:br>
            <a:r>
              <a:rPr lang="de-DE" sz="2000" b="1" dirty="0">
                <a:solidFill>
                  <a:schemeClr val="tx2">
                    <a:lumMod val="10000"/>
                  </a:schemeClr>
                </a:solidFill>
                <a:latin typeface="Arial" panose="020B0604020202020204" pitchFamily="34" charset="0"/>
                <a:cs typeface="Arial" panose="020B0604020202020204" pitchFamily="34" charset="0"/>
              </a:rPr>
              <a:t>NIEMIECKO-POLSKIE WARSZTATY KONNE</a:t>
            </a:r>
            <a:endParaRPr lang="de-DE" sz="2000" i="1" dirty="0">
              <a:solidFill>
                <a:schemeClr val="tx2">
                  <a:lumMod val="10000"/>
                </a:schemeClr>
              </a:solidFill>
              <a:latin typeface="Arial" panose="020B0604020202020204" pitchFamily="34" charset="0"/>
              <a:cs typeface="Arial" panose="020B0604020202020204" pitchFamily="34" charset="0"/>
            </a:endParaRPr>
          </a:p>
        </p:txBody>
      </p:sp>
      <p:pic>
        <p:nvPicPr>
          <p:cNvPr id="17" name="Picture 6" descr="C:\Users\littl\Desktop\Przylep Ostern\IMG_8147.JPG">
            <a:extLst>
              <a:ext uri="{FF2B5EF4-FFF2-40B4-BE49-F238E27FC236}">
                <a16:creationId xmlns:a16="http://schemas.microsoft.com/office/drawing/2014/main" id="{17567B1C-E73D-431A-A730-7006B197806B}"/>
              </a:ext>
            </a:extLst>
          </p:cNvPr>
          <p:cNvPicPr>
            <a:picLocks noChangeAspect="1" noChangeArrowheads="1"/>
          </p:cNvPicPr>
          <p:nvPr/>
        </p:nvPicPr>
        <p:blipFill rotWithShape="1">
          <a:blip r:embed="rId2" cstate="hq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rcRect b="16562"/>
          <a:stretch/>
        </p:blipFill>
        <p:spPr bwMode="auto">
          <a:xfrm>
            <a:off x="5856428" y="551107"/>
            <a:ext cx="2339676" cy="1775907"/>
          </a:xfrm>
          <a:prstGeom prst="rect">
            <a:avLst/>
          </a:prstGeom>
        </p:spPr>
        <p:style>
          <a:lnRef idx="1">
            <a:schemeClr val="accent1"/>
          </a:lnRef>
          <a:fillRef idx="2">
            <a:schemeClr val="accent1"/>
          </a:fillRef>
          <a:effectRef idx="1">
            <a:schemeClr val="accent1"/>
          </a:effectRef>
          <a:fontRef idx="minor">
            <a:schemeClr val="dk1"/>
          </a:fontRef>
        </p:style>
      </p:pic>
      <p:pic>
        <p:nvPicPr>
          <p:cNvPr id="18" name="Picture 2" descr="C:\Users\littl\Desktop\Przylep Ostern\IMG-20190426-WA0011.jpg">
            <a:extLst>
              <a:ext uri="{FF2B5EF4-FFF2-40B4-BE49-F238E27FC236}">
                <a16:creationId xmlns:a16="http://schemas.microsoft.com/office/drawing/2014/main" id="{DC41CB7D-75F7-46A3-B2DE-D4A6B99CE4D4}"/>
              </a:ext>
            </a:extLst>
          </p:cNvPr>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a:ext>
            </a:extLst>
          </a:blip>
          <a:srcRect/>
          <a:stretch/>
        </p:blipFill>
        <p:spPr bwMode="auto">
          <a:xfrm>
            <a:off x="2609868" y="1459930"/>
            <a:ext cx="2580761" cy="2592447"/>
          </a:xfrm>
          <a:prstGeom prst="rect">
            <a:avLst/>
          </a:prstGeom>
        </p:spPr>
        <p:style>
          <a:lnRef idx="1">
            <a:schemeClr val="accent1"/>
          </a:lnRef>
          <a:fillRef idx="2">
            <a:schemeClr val="accent1"/>
          </a:fillRef>
          <a:effectRef idx="1">
            <a:schemeClr val="accent1"/>
          </a:effectRef>
          <a:fontRef idx="minor">
            <a:schemeClr val="dk1"/>
          </a:fontRef>
        </p:style>
      </p:pic>
      <p:sp>
        <p:nvSpPr>
          <p:cNvPr id="4" name="Untertitel 3">
            <a:extLst>
              <a:ext uri="{FF2B5EF4-FFF2-40B4-BE49-F238E27FC236}">
                <a16:creationId xmlns:a16="http://schemas.microsoft.com/office/drawing/2014/main" id="{0EC33C9C-C65E-44E8-B8C2-2731D81046F3}"/>
              </a:ext>
            </a:extLst>
          </p:cNvPr>
          <p:cNvSpPr>
            <a:spLocks noGrp="1"/>
          </p:cNvSpPr>
          <p:nvPr>
            <p:ph type="subTitle" idx="1"/>
          </p:nvPr>
        </p:nvSpPr>
        <p:spPr>
          <a:xfrm>
            <a:off x="374430" y="4530987"/>
            <a:ext cx="7895498" cy="1496164"/>
          </a:xfrm>
        </p:spPr>
        <p:txBody>
          <a:bodyPr>
            <a:normAutofit fontScale="40000" lnSpcReduction="20000"/>
          </a:bodyPr>
          <a:lstStyle/>
          <a:p>
            <a:pPr algn="just">
              <a:lnSpc>
                <a:spcPct val="120000"/>
              </a:lnSpc>
            </a:pPr>
            <a:r>
              <a:rPr lang="de-DE" sz="2900" i="1" dirty="0">
                <a:solidFill>
                  <a:schemeClr val="bg1"/>
                </a:solidFill>
                <a:latin typeface="Arial" panose="020B0604020202020204" pitchFamily="34" charset="0"/>
                <a:cs typeface="Arial" panose="020B0604020202020204" pitchFamily="34" charset="0"/>
              </a:rPr>
              <a:t>Drei mal im Jahr organisiert der DPV zusammen mit seinen polnischen Partnern aus Zielona Góra ein deutsch-polnisches </a:t>
            </a:r>
            <a:r>
              <a:rPr lang="de-DE" sz="2900" i="1" dirty="0" err="1">
                <a:solidFill>
                  <a:schemeClr val="bg1"/>
                </a:solidFill>
                <a:latin typeface="Arial" panose="020B0604020202020204" pitchFamily="34" charset="0"/>
                <a:cs typeface="Arial" panose="020B0604020202020204" pitchFamily="34" charset="0"/>
              </a:rPr>
              <a:t>Reitcamp</a:t>
            </a:r>
            <a:r>
              <a:rPr lang="de-DE" sz="2900" i="1" dirty="0">
                <a:solidFill>
                  <a:schemeClr val="bg1"/>
                </a:solidFill>
                <a:latin typeface="Arial" panose="020B0604020202020204" pitchFamily="34" charset="0"/>
                <a:cs typeface="Arial" panose="020B0604020202020204" pitchFamily="34" charset="0"/>
              </a:rPr>
              <a:t> im Zentrum für deutsch-polnische Begegnungen in </a:t>
            </a:r>
            <a:r>
              <a:rPr lang="de-DE" sz="2900" i="1" dirty="0" err="1">
                <a:solidFill>
                  <a:schemeClr val="bg1"/>
                </a:solidFill>
                <a:latin typeface="Arial" panose="020B0604020202020204" pitchFamily="34" charset="0"/>
                <a:cs typeface="Arial" panose="020B0604020202020204" pitchFamily="34" charset="0"/>
              </a:rPr>
              <a:t>Przylep</a:t>
            </a:r>
            <a:r>
              <a:rPr lang="pl-PL" sz="2900" i="1" dirty="0">
                <a:solidFill>
                  <a:schemeClr val="bg1"/>
                </a:solidFill>
                <a:latin typeface="Arial" panose="020B0604020202020204" pitchFamily="34" charset="0"/>
                <a:cs typeface="Arial" panose="020B0604020202020204" pitchFamily="34" charset="0"/>
              </a:rPr>
              <a:t> </a:t>
            </a:r>
            <a:r>
              <a:rPr lang="de-DE" sz="2900" i="1" dirty="0">
                <a:solidFill>
                  <a:schemeClr val="bg1"/>
                </a:solidFill>
                <a:latin typeface="Arial" panose="020B0604020202020204" pitchFamily="34" charset="0"/>
                <a:cs typeface="Arial" panose="020B0604020202020204" pitchFamily="34" charset="0"/>
              </a:rPr>
              <a:t>Zielona Góra für deutsche und polnische Jugendliche. </a:t>
            </a:r>
            <a:endParaRPr lang="pl-PL" sz="2900" i="1" dirty="0">
              <a:solidFill>
                <a:schemeClr val="bg1"/>
              </a:solidFill>
              <a:latin typeface="Arial" panose="020B0604020202020204" pitchFamily="34" charset="0"/>
              <a:cs typeface="Arial" panose="020B0604020202020204" pitchFamily="34" charset="0"/>
            </a:endParaRPr>
          </a:p>
          <a:p>
            <a:pPr algn="just">
              <a:lnSpc>
                <a:spcPct val="120000"/>
              </a:lnSpc>
            </a:pPr>
            <a:r>
              <a:rPr lang="pl-PL" sz="2900" b="1" dirty="0">
                <a:solidFill>
                  <a:schemeClr val="bg1"/>
                </a:solidFill>
                <a:latin typeface="Arial" panose="020B0604020202020204" pitchFamily="34" charset="0"/>
                <a:cs typeface="Arial" panose="020B0604020202020204" pitchFamily="34" charset="0"/>
              </a:rPr>
              <a:t>Trzy razy do roku DPV wspólnie z Polskim miastem partnerskim Zieloną Górą organizują niemiecko-polski obóz jeżdziecki w Przylepie dla Polskich jak i Niemieckich uczestników</a:t>
            </a:r>
            <a:r>
              <a:rPr lang="pl-PL" sz="2900" dirty="0">
                <a:solidFill>
                  <a:schemeClr val="bg1"/>
                </a:solidFill>
                <a:latin typeface="Arial" panose="020B0604020202020204" pitchFamily="34" charset="0"/>
                <a:cs typeface="Arial" panose="020B0604020202020204" pitchFamily="34" charset="0"/>
              </a:rPr>
              <a:t>.</a:t>
            </a:r>
            <a:endParaRPr lang="de-DE" sz="2900" dirty="0">
              <a:solidFill>
                <a:schemeClr val="bg1"/>
              </a:solidFill>
              <a:latin typeface="Arial" panose="020B0604020202020204" pitchFamily="34" charset="0"/>
              <a:cs typeface="Arial" panose="020B0604020202020204" pitchFamily="34" charset="0"/>
            </a:endParaRPr>
          </a:p>
          <a:p>
            <a:pPr algn="just">
              <a:lnSpc>
                <a:spcPct val="120000"/>
              </a:lnSpc>
            </a:pPr>
            <a:r>
              <a:rPr lang="pl-PL" sz="1700" dirty="0">
                <a:solidFill>
                  <a:schemeClr val="bg1"/>
                </a:solidFill>
                <a:latin typeface="Arial" panose="020B0604020202020204" pitchFamily="34" charset="0"/>
                <a:cs typeface="Arial" panose="020B0604020202020204" pitchFamily="34" charset="0"/>
              </a:rPr>
              <a:t> </a:t>
            </a:r>
            <a:endParaRPr lang="de-DE" sz="1700" dirty="0">
              <a:solidFill>
                <a:schemeClr val="bg1"/>
              </a:solidFill>
              <a:latin typeface="Arial" panose="020B0604020202020204" pitchFamily="34" charset="0"/>
              <a:cs typeface="Arial" panose="020B0604020202020204" pitchFamily="34" charset="0"/>
            </a:endParaRPr>
          </a:p>
          <a:p>
            <a:pPr algn="just"/>
            <a:endParaRPr lang="de-DE" sz="1400" dirty="0">
              <a:solidFill>
                <a:schemeClr val="bg1"/>
              </a:solidFill>
              <a:latin typeface="Arial" panose="020B0604020202020204" pitchFamily="34" charset="0"/>
              <a:cs typeface="Arial" panose="020B0604020202020204" pitchFamily="34" charset="0"/>
            </a:endParaRPr>
          </a:p>
        </p:txBody>
      </p:sp>
      <p:pic>
        <p:nvPicPr>
          <p:cNvPr id="13" name="Grafik 12" descr="Ein Bild, das Blase, Objekt, Bildschirm, Kind enthält.&#10;&#10;Automatisch generierte Beschreibung">
            <a:extLst>
              <a:ext uri="{FF2B5EF4-FFF2-40B4-BE49-F238E27FC236}">
                <a16:creationId xmlns:a16="http://schemas.microsoft.com/office/drawing/2014/main" id="{9D4F2976-2DF2-485D-8037-81E6BF84BF4B}"/>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b="-2"/>
          <a:stretch/>
        </p:blipFill>
        <p:spPr>
          <a:xfrm>
            <a:off x="374430" y="1459930"/>
            <a:ext cx="1907754" cy="2613317"/>
          </a:xfrm>
          <a:prstGeom prst="rect">
            <a:avLst/>
          </a:prstGeom>
        </p:spPr>
        <p:style>
          <a:lnRef idx="1">
            <a:schemeClr val="accent1"/>
          </a:lnRef>
          <a:fillRef idx="2">
            <a:schemeClr val="accent1"/>
          </a:fillRef>
          <a:effectRef idx="1">
            <a:schemeClr val="accent1"/>
          </a:effectRef>
          <a:fontRef idx="minor">
            <a:schemeClr val="dk1"/>
          </a:fontRef>
        </p:style>
      </p:pic>
      <p:pic>
        <p:nvPicPr>
          <p:cNvPr id="16" name="Picture 4" descr="C:\Users\littl\Desktop\Przylep Ostern\IMG_7892.JPG">
            <a:extLst>
              <a:ext uri="{FF2B5EF4-FFF2-40B4-BE49-F238E27FC236}">
                <a16:creationId xmlns:a16="http://schemas.microsoft.com/office/drawing/2014/main" id="{EF56A750-9505-4A07-B3DC-D1F9F2F17A17}"/>
              </a:ext>
            </a:extLst>
          </p:cNvPr>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a:ext>
            </a:extLst>
          </a:blip>
          <a:srcRect/>
          <a:stretch/>
        </p:blipFill>
        <p:spPr bwMode="auto">
          <a:xfrm>
            <a:off x="5940152" y="2442595"/>
            <a:ext cx="2329776" cy="1773140"/>
          </a:xfrm>
          <a:prstGeom prst="rect">
            <a:avLst/>
          </a:prstGeom>
        </p:spPr>
        <p:style>
          <a:lnRef idx="1">
            <a:schemeClr val="accent1"/>
          </a:lnRef>
          <a:fillRef idx="2">
            <a:schemeClr val="accent1"/>
          </a:fillRef>
          <a:effectRef idx="1">
            <a:schemeClr val="accent1"/>
          </a:effectRef>
          <a:fontRef idx="minor">
            <a:schemeClr val="dk1"/>
          </a:fontRef>
        </p:style>
      </p:pic>
      <p:pic>
        <p:nvPicPr>
          <p:cNvPr id="6" name="Grafik 9">
            <a:extLst>
              <a:ext uri="{FF2B5EF4-FFF2-40B4-BE49-F238E27FC236}">
                <a16:creationId xmlns:a16="http://schemas.microsoft.com/office/drawing/2014/main" id="{DE4E6050-E286-4107-A9DB-CA8AA0BFCAE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88224" y="6022013"/>
            <a:ext cx="596287" cy="738796"/>
          </a:xfrm>
          <a:prstGeom prst="rect">
            <a:avLst/>
          </a:prstGeom>
        </p:spPr>
      </p:pic>
      <p:pic>
        <p:nvPicPr>
          <p:cNvPr id="9" name="Grafik 10">
            <a:extLst>
              <a:ext uri="{FF2B5EF4-FFF2-40B4-BE49-F238E27FC236}">
                <a16:creationId xmlns:a16="http://schemas.microsoft.com/office/drawing/2014/main" id="{9F2E5F2D-7565-4FB6-ACE2-05D0672A1C0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452320" y="6022013"/>
            <a:ext cx="586469" cy="699730"/>
          </a:xfrm>
          <a:prstGeom prst="rect">
            <a:avLst/>
          </a:prstGeom>
        </p:spPr>
      </p:pic>
      <p:pic>
        <p:nvPicPr>
          <p:cNvPr id="10" name="Grafik 25">
            <a:extLst>
              <a:ext uri="{FF2B5EF4-FFF2-40B4-BE49-F238E27FC236}">
                <a16:creationId xmlns:a16="http://schemas.microsoft.com/office/drawing/2014/main" id="{39604E87-658F-4CA2-87F0-AFDDDA457F0A}"/>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050158" y="6030736"/>
            <a:ext cx="1404161" cy="673508"/>
          </a:xfrm>
          <a:prstGeom prst="rect">
            <a:avLst/>
          </a:prstGeom>
        </p:spPr>
      </p:pic>
    </p:spTree>
    <p:extLst>
      <p:ext uri="{BB962C8B-B14F-4D97-AF65-F5344CB8AC3E}">
        <p14:creationId xmlns:p14="http://schemas.microsoft.com/office/powerpoint/2010/main" val="22301625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164943-390D-4F2B-B8C8-EC4DDD140E55}"/>
              </a:ext>
            </a:extLst>
          </p:cNvPr>
          <p:cNvSpPr>
            <a:spLocks noGrp="1"/>
          </p:cNvSpPr>
          <p:nvPr>
            <p:ph type="ctrTitle"/>
          </p:nvPr>
        </p:nvSpPr>
        <p:spPr>
          <a:xfrm>
            <a:off x="460444" y="188640"/>
            <a:ext cx="8210324" cy="1008112"/>
          </a:xfrm>
        </p:spPr>
        <p:txBody>
          <a:bodyPr>
            <a:noAutofit/>
          </a:bodyPr>
          <a:lstStyle/>
          <a:p>
            <a:pPr>
              <a:lnSpc>
                <a:spcPct val="100000"/>
              </a:lnSpc>
            </a:pPr>
            <a:r>
              <a:rPr lang="de-DE" sz="2000" i="1" spc="0" dirty="0">
                <a:solidFill>
                  <a:schemeClr val="bg2">
                    <a:lumMod val="25000"/>
                  </a:schemeClr>
                </a:solidFill>
                <a:latin typeface="Arial" panose="020B0604020202020204" pitchFamily="34" charset="0"/>
                <a:cs typeface="Arial" panose="020B0604020202020204" pitchFamily="34" charset="0"/>
              </a:rPr>
              <a:t>DEUTSCH-POLNISCHE</a:t>
            </a:r>
            <a:r>
              <a:rPr lang="de-DE" sz="2000" i="1" dirty="0">
                <a:solidFill>
                  <a:schemeClr val="bg2">
                    <a:lumMod val="25000"/>
                  </a:schemeClr>
                </a:solidFill>
                <a:latin typeface="Arial" panose="020B0604020202020204" pitchFamily="34" charset="0"/>
                <a:cs typeface="Arial" panose="020B0604020202020204" pitchFamily="34" charset="0"/>
              </a:rPr>
              <a:t> KINDERFERIENLAGER</a:t>
            </a:r>
            <a:br>
              <a:rPr lang="de-DE" sz="2000" b="1" dirty="0">
                <a:solidFill>
                  <a:schemeClr val="bg2">
                    <a:lumMod val="25000"/>
                  </a:schemeClr>
                </a:solidFill>
                <a:latin typeface="Arial" panose="020B0604020202020204" pitchFamily="34" charset="0"/>
                <a:cs typeface="Arial" panose="020B0604020202020204" pitchFamily="34" charset="0"/>
              </a:rPr>
            </a:br>
            <a:r>
              <a:rPr lang="de-DE" sz="2000" b="1" dirty="0">
                <a:solidFill>
                  <a:schemeClr val="bg2">
                    <a:lumMod val="25000"/>
                  </a:schemeClr>
                </a:solidFill>
                <a:latin typeface="Arial" panose="020B0604020202020204" pitchFamily="34" charset="0"/>
                <a:cs typeface="Arial" panose="020B0604020202020204" pitchFamily="34" charset="0"/>
              </a:rPr>
              <a:t>NIEMIECKO-POLSKI OB</a:t>
            </a:r>
            <a:r>
              <a:rPr lang="pl-PL" sz="2000" b="1" dirty="0">
                <a:solidFill>
                  <a:schemeClr val="bg2">
                    <a:lumMod val="25000"/>
                  </a:schemeClr>
                </a:solidFill>
                <a:latin typeface="Arial" panose="020B0604020202020204" pitchFamily="34" charset="0"/>
                <a:cs typeface="Arial" panose="020B0604020202020204" pitchFamily="34" charset="0"/>
              </a:rPr>
              <a:t>Ó</a:t>
            </a:r>
            <a:r>
              <a:rPr lang="de-DE" sz="2000" b="1" dirty="0">
                <a:solidFill>
                  <a:schemeClr val="bg2">
                    <a:lumMod val="25000"/>
                  </a:schemeClr>
                </a:solidFill>
                <a:latin typeface="Arial" panose="020B0604020202020204" pitchFamily="34" charset="0"/>
                <a:cs typeface="Arial" panose="020B0604020202020204" pitchFamily="34" charset="0"/>
              </a:rPr>
              <a:t>Z WAKACYJNY DLA DZIECI</a:t>
            </a:r>
            <a:br>
              <a:rPr lang="de-DE" sz="2000" b="1" dirty="0">
                <a:solidFill>
                  <a:schemeClr val="bg2">
                    <a:lumMod val="25000"/>
                  </a:schemeClr>
                </a:solidFill>
                <a:latin typeface="Arial" panose="020B0604020202020204" pitchFamily="34" charset="0"/>
                <a:cs typeface="Arial" panose="020B0604020202020204" pitchFamily="34" charset="0"/>
              </a:rPr>
            </a:br>
            <a:endParaRPr lang="de-DE" sz="2000" i="1" dirty="0">
              <a:solidFill>
                <a:schemeClr val="bg2">
                  <a:lumMod val="25000"/>
                </a:schemeClr>
              </a:solidFill>
              <a:latin typeface="Arial" panose="020B0604020202020204" pitchFamily="34" charset="0"/>
              <a:cs typeface="Arial" panose="020B0604020202020204" pitchFamily="34" charset="0"/>
            </a:endParaRPr>
          </a:p>
        </p:txBody>
      </p:sp>
      <p:pic>
        <p:nvPicPr>
          <p:cNvPr id="15" name="Grafik 14" descr="Ein Bild, das Baum, draußen enthält.&#10;&#10;Automatisch generierte Beschreibung">
            <a:extLst>
              <a:ext uri="{FF2B5EF4-FFF2-40B4-BE49-F238E27FC236}">
                <a16:creationId xmlns:a16="http://schemas.microsoft.com/office/drawing/2014/main" id="{B09E0E0D-A11A-411B-84B1-7361067C88E6}"/>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3453535" y="1672177"/>
            <a:ext cx="2192137" cy="2318852"/>
          </a:xfrm>
          <a:prstGeom prst="rect">
            <a:avLst/>
          </a:prstGeom>
        </p:spPr>
        <p:style>
          <a:lnRef idx="1">
            <a:schemeClr val="accent1"/>
          </a:lnRef>
          <a:fillRef idx="2">
            <a:schemeClr val="accent1"/>
          </a:fillRef>
          <a:effectRef idx="1">
            <a:schemeClr val="accent1"/>
          </a:effectRef>
          <a:fontRef idx="minor">
            <a:schemeClr val="dk1"/>
          </a:fontRef>
        </p:style>
      </p:pic>
      <p:pic>
        <p:nvPicPr>
          <p:cNvPr id="17" name="Grafik 16" descr="Ein Bild, das Person, Tisch, sitzend, Gruppe enthält.&#10;&#10;Automatisch generierte Beschreibung">
            <a:extLst>
              <a:ext uri="{FF2B5EF4-FFF2-40B4-BE49-F238E27FC236}">
                <a16:creationId xmlns:a16="http://schemas.microsoft.com/office/drawing/2014/main" id="{5A3E6554-9E25-46EE-B454-CB0BF4BC271E}"/>
              </a:ext>
            </a:extLst>
          </p:cNvPr>
          <p:cNvPicPr>
            <a:picLocks noChangeAspect="1"/>
          </p:cNvPicPr>
          <p:nvPr/>
        </p:nvPicPr>
        <p:blipFill rotWithShape="1">
          <a:blip r:embed="rId3" cstate="hqprint">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a:ext>
            </a:extLst>
          </a:blip>
          <a:srcRect/>
          <a:stretch/>
        </p:blipFill>
        <p:spPr>
          <a:xfrm>
            <a:off x="5907705" y="2969995"/>
            <a:ext cx="2763063" cy="1629814"/>
          </a:xfrm>
          <a:prstGeom prst="rect">
            <a:avLst/>
          </a:prstGeom>
        </p:spPr>
        <p:style>
          <a:lnRef idx="1">
            <a:schemeClr val="accent1"/>
          </a:lnRef>
          <a:fillRef idx="2">
            <a:schemeClr val="accent1"/>
          </a:fillRef>
          <a:effectRef idx="1">
            <a:schemeClr val="accent1"/>
          </a:effectRef>
          <a:fontRef idx="minor">
            <a:schemeClr val="dk1"/>
          </a:fontRef>
        </p:style>
      </p:pic>
      <p:pic>
        <p:nvPicPr>
          <p:cNvPr id="5" name="Grafik 4" descr="Ein Bild, das draußen, Person, Baum, Kind enthält.&#10;&#10;Automatisch generierte Beschreibung">
            <a:extLst>
              <a:ext uri="{FF2B5EF4-FFF2-40B4-BE49-F238E27FC236}">
                <a16:creationId xmlns:a16="http://schemas.microsoft.com/office/drawing/2014/main" id="{BC9D4769-808D-4B54-A541-FFE4DB9BDA61}"/>
              </a:ext>
            </a:extLst>
          </p:cNvPr>
          <p:cNvPicPr>
            <a:picLocks noChangeAspect="1"/>
          </p:cNvPicPr>
          <p:nvPr/>
        </p:nvPicPr>
        <p:blipFill rotWithShape="1">
          <a:blip r:embed="rId5" cstate="hqprint">
            <a:extLst>
              <a:ext uri="{BEBA8EAE-BF5A-486C-A8C5-ECC9F3942E4B}">
                <a14:imgProps xmlns:a14="http://schemas.microsoft.com/office/drawing/2010/main">
                  <a14:imgLayer r:embed="rId6">
                    <a14:imgEffect>
                      <a14:colorTemperature colorTemp="7200"/>
                    </a14:imgEffect>
                  </a14:imgLayer>
                </a14:imgProps>
              </a:ext>
              <a:ext uri="{28A0092B-C50C-407E-A947-70E740481C1C}">
                <a14:useLocalDpi xmlns:a14="http://schemas.microsoft.com/office/drawing/2010/main"/>
              </a:ext>
            </a:extLst>
          </a:blip>
          <a:srcRect/>
          <a:stretch/>
        </p:blipFill>
        <p:spPr>
          <a:xfrm>
            <a:off x="460444" y="947905"/>
            <a:ext cx="2731060" cy="1841523"/>
          </a:xfrm>
          <a:prstGeom prst="rect">
            <a:avLst/>
          </a:prstGeom>
        </p:spPr>
        <p:style>
          <a:lnRef idx="1">
            <a:schemeClr val="accent1"/>
          </a:lnRef>
          <a:fillRef idx="2">
            <a:schemeClr val="accent1"/>
          </a:fillRef>
          <a:effectRef idx="1">
            <a:schemeClr val="accent1"/>
          </a:effectRef>
          <a:fontRef idx="minor">
            <a:schemeClr val="dk1"/>
          </a:fontRef>
        </p:style>
      </p:pic>
      <p:sp>
        <p:nvSpPr>
          <p:cNvPr id="3" name="Textfeld 2">
            <a:extLst>
              <a:ext uri="{FF2B5EF4-FFF2-40B4-BE49-F238E27FC236}">
                <a16:creationId xmlns:a16="http://schemas.microsoft.com/office/drawing/2014/main" id="{E487DF46-0A1F-4875-9479-C0B60A059596}"/>
              </a:ext>
            </a:extLst>
          </p:cNvPr>
          <p:cNvSpPr txBox="1"/>
          <p:nvPr/>
        </p:nvSpPr>
        <p:spPr>
          <a:xfrm>
            <a:off x="460443" y="4948567"/>
            <a:ext cx="8210325" cy="1231106"/>
          </a:xfrm>
          <a:prstGeom prst="rect">
            <a:avLst/>
          </a:prstGeom>
          <a:noFill/>
        </p:spPr>
        <p:txBody>
          <a:bodyPr wrap="square" rtlCol="0">
            <a:spAutoFit/>
          </a:bodyPr>
          <a:lstStyle/>
          <a:p>
            <a:pPr algn="just"/>
            <a:r>
              <a:rPr lang="de-DE" sz="1200" i="1" dirty="0">
                <a:solidFill>
                  <a:schemeClr val="bg1"/>
                </a:solidFill>
                <a:latin typeface="Arial" panose="020B0604020202020204" pitchFamily="34" charset="0"/>
                <a:cs typeface="Arial" panose="020B0604020202020204" pitchFamily="34" charset="0"/>
              </a:rPr>
              <a:t>In den Ferien haben die Kinder aus Cottbus und Zielona Góra die Möglichkeit im Rahmen von Kinderferienlagern gemeinsam die Ferien zu verbringen. Der DPV organisiert bis zu acht thematische Ferienlager im Jahr.</a:t>
            </a:r>
            <a:endParaRPr lang="pl-PL" sz="1200" i="1" dirty="0">
              <a:solidFill>
                <a:schemeClr val="bg1"/>
              </a:solidFill>
              <a:latin typeface="Arial" panose="020B0604020202020204" pitchFamily="34" charset="0"/>
              <a:cs typeface="Arial" panose="020B0604020202020204" pitchFamily="34" charset="0"/>
            </a:endParaRPr>
          </a:p>
          <a:p>
            <a:pPr algn="just"/>
            <a:endParaRPr lang="pl-PL" sz="1200" dirty="0">
              <a:solidFill>
                <a:schemeClr val="bg1"/>
              </a:solidFill>
              <a:latin typeface="Arial" panose="020B0604020202020204" pitchFamily="34" charset="0"/>
              <a:cs typeface="Arial" panose="020B0604020202020204" pitchFamily="34" charset="0"/>
            </a:endParaRPr>
          </a:p>
          <a:p>
            <a:pPr algn="just"/>
            <a:r>
              <a:rPr lang="pl-PL" sz="1200" b="1" dirty="0">
                <a:solidFill>
                  <a:schemeClr val="bg1"/>
                </a:solidFill>
                <a:latin typeface="Arial" panose="020B0604020202020204" pitchFamily="34" charset="0"/>
                <a:cs typeface="Arial" panose="020B0604020202020204" pitchFamily="34" charset="0"/>
              </a:rPr>
              <a:t>Podczas wakacji dzieci z Cottbus i Zielonej Góry mają możliość wspólnego spędznia czasu podczas obozu wakacyjnego. DPV organizuje w ciagu roku ok. osiem tematycznych obozów dla dzieci</a:t>
            </a:r>
            <a:r>
              <a:rPr lang="de-DE" sz="1200" b="1" dirty="0">
                <a:solidFill>
                  <a:schemeClr val="bg1"/>
                </a:solidFill>
                <a:latin typeface="Arial" panose="020B0604020202020204" pitchFamily="34" charset="0"/>
                <a:cs typeface="Arial" panose="020B0604020202020204" pitchFamily="34" charset="0"/>
              </a:rPr>
              <a:t>.</a:t>
            </a:r>
          </a:p>
          <a:p>
            <a:pPr algn="just"/>
            <a:endParaRPr lang="de-DE" sz="1400" dirty="0">
              <a:solidFill>
                <a:schemeClr val="bg1"/>
              </a:solidFill>
              <a:latin typeface="Arial" panose="020B0604020202020204" pitchFamily="34" charset="0"/>
              <a:cs typeface="Arial" panose="020B0604020202020204" pitchFamily="34" charset="0"/>
            </a:endParaRPr>
          </a:p>
        </p:txBody>
      </p:sp>
      <p:pic>
        <p:nvPicPr>
          <p:cNvPr id="19" name="Grafik 18" descr="Ein Bild, das Gras, draußen, Person, Gruppe enthält.&#10;&#10;Automatisch generierte Beschreibung">
            <a:extLst>
              <a:ext uri="{FF2B5EF4-FFF2-40B4-BE49-F238E27FC236}">
                <a16:creationId xmlns:a16="http://schemas.microsoft.com/office/drawing/2014/main" id="{A8AF8C70-2E0C-4389-AC8B-A299ED254E8A}"/>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460443" y="2932265"/>
            <a:ext cx="2731060" cy="1629814"/>
          </a:xfrm>
          <a:prstGeom prst="rect">
            <a:avLst/>
          </a:prstGeom>
        </p:spPr>
        <p:style>
          <a:lnRef idx="1">
            <a:schemeClr val="accent1"/>
          </a:lnRef>
          <a:fillRef idx="2">
            <a:schemeClr val="accent1"/>
          </a:fillRef>
          <a:effectRef idx="1">
            <a:schemeClr val="accent1"/>
          </a:effectRef>
          <a:fontRef idx="minor">
            <a:schemeClr val="dk1"/>
          </a:fontRef>
        </p:style>
      </p:pic>
      <p:pic>
        <p:nvPicPr>
          <p:cNvPr id="20" name="Grafik 19" descr="Ein Bild, das draußen, Wasser, Sport, schwimmend enthält.&#10;&#10;Automatisch generierte Beschreibung">
            <a:extLst>
              <a:ext uri="{FF2B5EF4-FFF2-40B4-BE49-F238E27FC236}">
                <a16:creationId xmlns:a16="http://schemas.microsoft.com/office/drawing/2014/main" id="{1D0FE271-17C3-4E3A-91DB-7A4832C79F31}"/>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l="4962" t="12151"/>
          <a:stretch/>
        </p:blipFill>
        <p:spPr>
          <a:xfrm>
            <a:off x="5907705" y="990080"/>
            <a:ext cx="2763063" cy="1841523"/>
          </a:xfrm>
          <a:prstGeom prst="rect">
            <a:avLst/>
          </a:prstGeom>
        </p:spPr>
        <p:style>
          <a:lnRef idx="1">
            <a:schemeClr val="accent1"/>
          </a:lnRef>
          <a:fillRef idx="2">
            <a:schemeClr val="accent1"/>
          </a:fillRef>
          <a:effectRef idx="1">
            <a:schemeClr val="accent1"/>
          </a:effectRef>
          <a:fontRef idx="minor">
            <a:schemeClr val="dk1"/>
          </a:fontRef>
        </p:style>
      </p:pic>
      <p:pic>
        <p:nvPicPr>
          <p:cNvPr id="8" name="Grafik 9">
            <a:extLst>
              <a:ext uri="{FF2B5EF4-FFF2-40B4-BE49-F238E27FC236}">
                <a16:creationId xmlns:a16="http://schemas.microsoft.com/office/drawing/2014/main" id="{A875D170-F328-4214-9E21-5E5213950EA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88224" y="6022013"/>
            <a:ext cx="596287" cy="738796"/>
          </a:xfrm>
          <a:prstGeom prst="rect">
            <a:avLst/>
          </a:prstGeom>
        </p:spPr>
      </p:pic>
      <p:pic>
        <p:nvPicPr>
          <p:cNvPr id="9" name="Grafik 10">
            <a:extLst>
              <a:ext uri="{FF2B5EF4-FFF2-40B4-BE49-F238E27FC236}">
                <a16:creationId xmlns:a16="http://schemas.microsoft.com/office/drawing/2014/main" id="{232EDE9E-3404-41EC-BA78-7A7B18A12A2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452320" y="6022013"/>
            <a:ext cx="586469" cy="699730"/>
          </a:xfrm>
          <a:prstGeom prst="rect">
            <a:avLst/>
          </a:prstGeom>
        </p:spPr>
      </p:pic>
      <p:pic>
        <p:nvPicPr>
          <p:cNvPr id="10" name="Grafik 25">
            <a:extLst>
              <a:ext uri="{FF2B5EF4-FFF2-40B4-BE49-F238E27FC236}">
                <a16:creationId xmlns:a16="http://schemas.microsoft.com/office/drawing/2014/main" id="{A74A6E60-7832-43D8-88AA-E7A6D68EDC38}"/>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050158" y="6030736"/>
            <a:ext cx="1404161" cy="673508"/>
          </a:xfrm>
          <a:prstGeom prst="rect">
            <a:avLst/>
          </a:prstGeom>
        </p:spPr>
      </p:pic>
    </p:spTree>
    <p:extLst>
      <p:ext uri="{BB962C8B-B14F-4D97-AF65-F5344CB8AC3E}">
        <p14:creationId xmlns:p14="http://schemas.microsoft.com/office/powerpoint/2010/main" val="4727094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a:extLst>
              <a:ext uri="{FF2B5EF4-FFF2-40B4-BE49-F238E27FC236}">
                <a16:creationId xmlns:a16="http://schemas.microsoft.com/office/drawing/2014/main" id="{74491FBF-9A63-4889-BC7D-4E2248D2E30C}"/>
              </a:ext>
            </a:extLst>
          </p:cNvPr>
          <p:cNvSpPr txBox="1"/>
          <p:nvPr/>
        </p:nvSpPr>
        <p:spPr>
          <a:xfrm>
            <a:off x="459580" y="260648"/>
            <a:ext cx="7922754" cy="792088"/>
          </a:xfrm>
          <a:prstGeom prst="rect">
            <a:avLst/>
          </a:prstGeom>
        </p:spPr>
        <p:txBody>
          <a:bodyPr vert="horz" lIns="68580" tIns="34290" rIns="68580" bIns="34290" rtlCol="0" anchor="t">
            <a:normAutofit/>
          </a:bodyPr>
          <a:lstStyle/>
          <a:p>
            <a:pPr>
              <a:spcBef>
                <a:spcPct val="0"/>
              </a:spcBef>
              <a:spcAft>
                <a:spcPts val="450"/>
              </a:spcAft>
            </a:pPr>
            <a:r>
              <a:rPr lang="en-US" sz="1900" i="1" dirty="0">
                <a:solidFill>
                  <a:schemeClr val="bg1"/>
                </a:solidFill>
                <a:latin typeface="Arial" panose="020B0604020202020204" pitchFamily="34" charset="0"/>
                <a:ea typeface="+mj-ea"/>
                <a:cs typeface="Arial" panose="020B0604020202020204" pitchFamily="34" charset="0"/>
              </a:rPr>
              <a:t>THEMATISCHE BEGEGNUNGEN IN COTTBUS UND ZIELONA GÓRA</a:t>
            </a:r>
          </a:p>
          <a:p>
            <a:pPr>
              <a:spcBef>
                <a:spcPct val="0"/>
              </a:spcBef>
              <a:spcAft>
                <a:spcPts val="450"/>
              </a:spcAft>
            </a:pPr>
            <a:r>
              <a:rPr lang="de-DE" sz="1900" b="1" dirty="0">
                <a:solidFill>
                  <a:schemeClr val="bg1"/>
                </a:solidFill>
                <a:latin typeface="Arial" panose="020B0604020202020204" pitchFamily="34" charset="0"/>
                <a:cs typeface="Arial" panose="020B0604020202020204" pitchFamily="34" charset="0"/>
              </a:rPr>
              <a:t>SPOTKANIA</a:t>
            </a:r>
            <a:r>
              <a:rPr lang="pl-PL" sz="1900" b="1" dirty="0">
                <a:solidFill>
                  <a:schemeClr val="bg1"/>
                </a:solidFill>
                <a:latin typeface="Arial" panose="020B0604020202020204" pitchFamily="34" charset="0"/>
                <a:cs typeface="Arial" panose="020B0604020202020204" pitchFamily="34" charset="0"/>
              </a:rPr>
              <a:t> TEMATYCZNE</a:t>
            </a:r>
            <a:r>
              <a:rPr lang="de-DE" sz="1900" b="1" dirty="0">
                <a:solidFill>
                  <a:schemeClr val="bg1"/>
                </a:solidFill>
                <a:latin typeface="Arial" panose="020B0604020202020204" pitchFamily="34" charset="0"/>
                <a:cs typeface="Arial" panose="020B0604020202020204" pitchFamily="34" charset="0"/>
              </a:rPr>
              <a:t> W COTTBUS I ZIELONEJ GÓRZE</a:t>
            </a:r>
            <a:endParaRPr lang="en-US" sz="1900" b="1" dirty="0">
              <a:solidFill>
                <a:schemeClr val="bg1"/>
              </a:solidFill>
              <a:latin typeface="Arial" panose="020B0604020202020204" pitchFamily="34" charset="0"/>
              <a:ea typeface="+mj-ea"/>
              <a:cs typeface="Arial" panose="020B0604020202020204" pitchFamily="34" charset="0"/>
            </a:endParaRPr>
          </a:p>
        </p:txBody>
      </p:sp>
      <p:pic>
        <p:nvPicPr>
          <p:cNvPr id="6" name="Grafik 5" descr="Ein Bild, das Person, Gruppe, Front, Personen enthält.&#10;&#10;Automatisch generierte Beschreibung">
            <a:extLst>
              <a:ext uri="{FF2B5EF4-FFF2-40B4-BE49-F238E27FC236}">
                <a16:creationId xmlns:a16="http://schemas.microsoft.com/office/drawing/2014/main" id="{3F8FF649-121F-4C39-A0F5-1AEA3A1B8DAA}"/>
              </a:ext>
            </a:extLst>
          </p:cNvPr>
          <p:cNvPicPr>
            <a:picLocks noChangeAspect="1"/>
          </p:cNvPicPr>
          <p:nvPr/>
        </p:nvPicPr>
        <p:blipFill rotWithShape="1">
          <a:blip r:embed="rId2" cstate="hqprint">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a:ext>
            </a:extLst>
          </a:blip>
          <a:srcRect/>
          <a:stretch/>
        </p:blipFill>
        <p:spPr>
          <a:xfrm>
            <a:off x="459579" y="1132394"/>
            <a:ext cx="4096626" cy="2457396"/>
          </a:xfrm>
          <a:prstGeom prst="rect">
            <a:avLst/>
          </a:prstGeom>
        </p:spPr>
        <p:style>
          <a:lnRef idx="1">
            <a:schemeClr val="accent1"/>
          </a:lnRef>
          <a:fillRef idx="2">
            <a:schemeClr val="accent1"/>
          </a:fillRef>
          <a:effectRef idx="1">
            <a:schemeClr val="accent1"/>
          </a:effectRef>
          <a:fontRef idx="minor">
            <a:schemeClr val="dk1"/>
          </a:fontRef>
        </p:style>
      </p:pic>
      <p:sp>
        <p:nvSpPr>
          <p:cNvPr id="13" name="Textfeld 12">
            <a:extLst>
              <a:ext uri="{FF2B5EF4-FFF2-40B4-BE49-F238E27FC236}">
                <a16:creationId xmlns:a16="http://schemas.microsoft.com/office/drawing/2014/main" id="{A47AE41D-7BC1-4F7A-8B5F-CCAFEBE4F77F}"/>
              </a:ext>
            </a:extLst>
          </p:cNvPr>
          <p:cNvSpPr txBox="1"/>
          <p:nvPr/>
        </p:nvSpPr>
        <p:spPr>
          <a:xfrm>
            <a:off x="406190" y="3743248"/>
            <a:ext cx="3799874" cy="1954381"/>
          </a:xfrm>
          <a:prstGeom prst="rect">
            <a:avLst/>
          </a:prstGeom>
          <a:noFill/>
        </p:spPr>
        <p:txBody>
          <a:bodyPr wrap="square" rtlCol="0">
            <a:spAutoFit/>
          </a:bodyPr>
          <a:lstStyle/>
          <a:p>
            <a:pPr algn="just"/>
            <a:r>
              <a:rPr lang="de-DE" sz="1200" i="1" dirty="0">
                <a:solidFill>
                  <a:schemeClr val="bg1"/>
                </a:solidFill>
                <a:latin typeface="Arial" panose="020B0604020202020204" pitchFamily="34" charset="0"/>
                <a:cs typeface="Arial" panose="020B0604020202020204" pitchFamily="34" charset="0"/>
              </a:rPr>
              <a:t>Unabhängig von Ferienlagern organisiert der DPV verschiedene thematische deutsch-polnische Kinderbegegnungen, an denen alle Kinder aus Cottbus und Zielona Góra teilnehmen können.</a:t>
            </a:r>
            <a:endParaRPr lang="pl-PL" sz="1200" i="1" dirty="0">
              <a:solidFill>
                <a:schemeClr val="bg1"/>
              </a:solidFill>
              <a:latin typeface="Arial" panose="020B0604020202020204" pitchFamily="34" charset="0"/>
              <a:cs typeface="Arial" panose="020B0604020202020204" pitchFamily="34" charset="0"/>
            </a:endParaRPr>
          </a:p>
          <a:p>
            <a:pPr algn="just"/>
            <a:endParaRPr lang="pl-PL" sz="1200" dirty="0">
              <a:solidFill>
                <a:schemeClr val="bg1"/>
              </a:solidFill>
              <a:latin typeface="Arial" panose="020B0604020202020204" pitchFamily="34" charset="0"/>
              <a:cs typeface="Arial" panose="020B0604020202020204" pitchFamily="34" charset="0"/>
            </a:endParaRPr>
          </a:p>
          <a:p>
            <a:pPr algn="just"/>
            <a:r>
              <a:rPr lang="pl-PL" sz="1200" b="1" dirty="0">
                <a:solidFill>
                  <a:schemeClr val="bg1"/>
                </a:solidFill>
                <a:latin typeface="Arial" panose="020B0604020202020204" pitchFamily="34" charset="0"/>
                <a:cs typeface="Arial" panose="020B0604020202020204" pitchFamily="34" charset="0"/>
              </a:rPr>
              <a:t>Niezależnie od obozów wakacyjnych DPV organizuje także różne tematyczne niemiecko-polskie spotkania dla dzieci z Cottbus i Zielonej Góry.</a:t>
            </a:r>
            <a:endParaRPr lang="de-DE" sz="1200" b="1" dirty="0">
              <a:solidFill>
                <a:schemeClr val="bg1"/>
              </a:solidFill>
              <a:latin typeface="Arial" panose="020B0604020202020204" pitchFamily="34" charset="0"/>
              <a:cs typeface="Arial" panose="020B0604020202020204" pitchFamily="34" charset="0"/>
            </a:endParaRPr>
          </a:p>
          <a:p>
            <a:pPr algn="just"/>
            <a:endParaRPr lang="de-DE" sz="1300" dirty="0">
              <a:solidFill>
                <a:schemeClr val="bg1"/>
              </a:solidFill>
              <a:latin typeface="Arial" panose="020B0604020202020204" pitchFamily="34" charset="0"/>
              <a:cs typeface="Arial" panose="020B0604020202020204" pitchFamily="34" charset="0"/>
            </a:endParaRPr>
          </a:p>
        </p:txBody>
      </p:sp>
      <p:pic>
        <p:nvPicPr>
          <p:cNvPr id="3" name="Grafik 2" descr="Ein Bild, das Gras, Person, draußen, Fußball enthält.&#10;&#10;Automatisch generierte Beschreibung">
            <a:extLst>
              <a:ext uri="{FF2B5EF4-FFF2-40B4-BE49-F238E27FC236}">
                <a16:creationId xmlns:a16="http://schemas.microsoft.com/office/drawing/2014/main" id="{3D678EF8-28D4-49B7-96C9-DDBD4DB5895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098" b="7476"/>
          <a:stretch/>
        </p:blipFill>
        <p:spPr>
          <a:xfrm>
            <a:off x="4847112" y="1132394"/>
            <a:ext cx="3535222" cy="2096183"/>
          </a:xfrm>
          <a:prstGeom prst="rect">
            <a:avLst/>
          </a:prstGeom>
        </p:spPr>
        <p:style>
          <a:lnRef idx="1">
            <a:schemeClr val="accent1"/>
          </a:lnRef>
          <a:fillRef idx="2">
            <a:schemeClr val="accent1"/>
          </a:fillRef>
          <a:effectRef idx="1">
            <a:schemeClr val="accent1"/>
          </a:effectRef>
          <a:fontRef idx="minor">
            <a:schemeClr val="dk1"/>
          </a:fontRef>
        </p:style>
      </p:pic>
      <p:pic>
        <p:nvPicPr>
          <p:cNvPr id="11" name="Grafik 10" descr="Ein Bild, das draußen, Person, Straße, Sport enthält.&#10;&#10;Automatisch generierte Beschreibung">
            <a:extLst>
              <a:ext uri="{FF2B5EF4-FFF2-40B4-BE49-F238E27FC236}">
                <a16:creationId xmlns:a16="http://schemas.microsoft.com/office/drawing/2014/main" id="{EEAEBE6A-EFAC-44CA-904F-8836DAC29908}"/>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l="11569" t="9018" r="8665"/>
          <a:stretch/>
        </p:blipFill>
        <p:spPr>
          <a:xfrm>
            <a:off x="4842187" y="3549013"/>
            <a:ext cx="3582601" cy="2096183"/>
          </a:xfrm>
          <a:prstGeom prst="rect">
            <a:avLst/>
          </a:prstGeom>
        </p:spPr>
        <p:style>
          <a:lnRef idx="1">
            <a:schemeClr val="accent1"/>
          </a:lnRef>
          <a:fillRef idx="2">
            <a:schemeClr val="accent1"/>
          </a:fillRef>
          <a:effectRef idx="1">
            <a:schemeClr val="accent1"/>
          </a:effectRef>
          <a:fontRef idx="minor">
            <a:schemeClr val="dk1"/>
          </a:fontRef>
        </p:style>
      </p:pic>
      <p:pic>
        <p:nvPicPr>
          <p:cNvPr id="2" name="Grafik 9">
            <a:extLst>
              <a:ext uri="{FF2B5EF4-FFF2-40B4-BE49-F238E27FC236}">
                <a16:creationId xmlns:a16="http://schemas.microsoft.com/office/drawing/2014/main" id="{01526CBC-0F05-4D68-8EBB-7E093FA56D6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24" y="6022013"/>
            <a:ext cx="596287" cy="738796"/>
          </a:xfrm>
          <a:prstGeom prst="rect">
            <a:avLst/>
          </a:prstGeom>
        </p:spPr>
      </p:pic>
      <p:pic>
        <p:nvPicPr>
          <p:cNvPr id="4" name="Grafik 10">
            <a:extLst>
              <a:ext uri="{FF2B5EF4-FFF2-40B4-BE49-F238E27FC236}">
                <a16:creationId xmlns:a16="http://schemas.microsoft.com/office/drawing/2014/main" id="{BA2C6E39-D54E-41BF-A0CE-4975A8ED805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52320" y="6022013"/>
            <a:ext cx="586469" cy="699730"/>
          </a:xfrm>
          <a:prstGeom prst="rect">
            <a:avLst/>
          </a:prstGeom>
        </p:spPr>
      </p:pic>
      <p:pic>
        <p:nvPicPr>
          <p:cNvPr id="5" name="Grafik 25">
            <a:extLst>
              <a:ext uri="{FF2B5EF4-FFF2-40B4-BE49-F238E27FC236}">
                <a16:creationId xmlns:a16="http://schemas.microsoft.com/office/drawing/2014/main" id="{06AAF917-7A0D-4D2F-9518-A66FADA6E643}"/>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50158" y="6030736"/>
            <a:ext cx="1404161" cy="673508"/>
          </a:xfrm>
          <a:prstGeom prst="rect">
            <a:avLst/>
          </a:prstGeom>
        </p:spPr>
      </p:pic>
    </p:spTree>
    <p:extLst>
      <p:ext uri="{BB962C8B-B14F-4D97-AF65-F5344CB8AC3E}">
        <p14:creationId xmlns:p14="http://schemas.microsoft.com/office/powerpoint/2010/main" val="5308923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9F7F74-AD1D-4E38-BBEA-7E3A54D9629A}"/>
              </a:ext>
            </a:extLst>
          </p:cNvPr>
          <p:cNvSpPr>
            <a:spLocks noGrp="1"/>
          </p:cNvSpPr>
          <p:nvPr>
            <p:ph type="ctrTitle"/>
          </p:nvPr>
        </p:nvSpPr>
        <p:spPr>
          <a:xfrm>
            <a:off x="370619" y="-150693"/>
            <a:ext cx="7048944" cy="1126880"/>
          </a:xfrm>
        </p:spPr>
        <p:txBody>
          <a:bodyPr>
            <a:noAutofit/>
          </a:bodyPr>
          <a:lstStyle/>
          <a:p>
            <a:pPr>
              <a:lnSpc>
                <a:spcPct val="100000"/>
              </a:lnSpc>
            </a:pPr>
            <a:r>
              <a:rPr lang="de-DE" sz="2000" i="1" dirty="0">
                <a:solidFill>
                  <a:schemeClr val="tx2">
                    <a:lumMod val="10000"/>
                  </a:schemeClr>
                </a:solidFill>
                <a:latin typeface="Arial" panose="020B0604020202020204" pitchFamily="34" charset="0"/>
                <a:ea typeface="Batang" panose="02030600000101010101" pitchFamily="18" charset="-127"/>
                <a:cs typeface="Arial" panose="020B0604020202020204" pitchFamily="34" charset="0"/>
              </a:rPr>
              <a:t>DEUTSCH-POLNISCHES JUGENDFESTIVAL</a:t>
            </a:r>
            <a:br>
              <a:rPr lang="de-DE" sz="2000" b="1" dirty="0">
                <a:solidFill>
                  <a:schemeClr val="tx2">
                    <a:lumMod val="10000"/>
                  </a:schemeClr>
                </a:solidFill>
                <a:latin typeface="Arial" panose="020B0604020202020204" pitchFamily="34" charset="0"/>
                <a:ea typeface="Batang" panose="02030600000101010101" pitchFamily="18" charset="-127"/>
                <a:cs typeface="Arial" panose="020B0604020202020204" pitchFamily="34" charset="0"/>
              </a:rPr>
            </a:br>
            <a:r>
              <a:rPr lang="pl-PL" sz="2000" b="1" dirty="0">
                <a:solidFill>
                  <a:schemeClr val="bg1"/>
                </a:solidFill>
                <a:latin typeface="Arial" panose="020B0604020202020204" pitchFamily="34" charset="0"/>
                <a:cs typeface="Arial" panose="020B0604020202020204" pitchFamily="34" charset="0"/>
              </a:rPr>
              <a:t>NIEMIECKO-POLSKI FESTIWAL MŁODZIEŻY</a:t>
            </a:r>
            <a:endParaRPr lang="de-DE" sz="2000" b="1" i="1" dirty="0">
              <a:solidFill>
                <a:schemeClr val="bg1"/>
              </a:solidFill>
              <a:latin typeface="Arial" panose="020B0604020202020204" pitchFamily="34" charset="0"/>
              <a:cs typeface="Arial" panose="020B0604020202020204" pitchFamily="34" charset="0"/>
            </a:endParaRPr>
          </a:p>
        </p:txBody>
      </p:sp>
      <p:pic>
        <p:nvPicPr>
          <p:cNvPr id="16" name="Grafik 15" descr="Ein Bild, das Person, Gebäude, draußen, Graffiti enthält.&#10;&#10;Automatisch generierte Beschreibung">
            <a:extLst>
              <a:ext uri="{FF2B5EF4-FFF2-40B4-BE49-F238E27FC236}">
                <a16:creationId xmlns:a16="http://schemas.microsoft.com/office/drawing/2014/main" id="{49ED7A63-2670-43B5-A359-835B0D0AA36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2223"/>
          <a:stretch/>
        </p:blipFill>
        <p:spPr>
          <a:xfrm>
            <a:off x="370619" y="1065969"/>
            <a:ext cx="2484150" cy="1459459"/>
          </a:xfrm>
          <a:prstGeom prst="rect">
            <a:avLst/>
          </a:prstGeom>
        </p:spPr>
        <p:style>
          <a:lnRef idx="1">
            <a:schemeClr val="accent1"/>
          </a:lnRef>
          <a:fillRef idx="2">
            <a:schemeClr val="accent1"/>
          </a:fillRef>
          <a:effectRef idx="1">
            <a:schemeClr val="accent1"/>
          </a:effectRef>
          <a:fontRef idx="minor">
            <a:schemeClr val="dk1"/>
          </a:fontRef>
        </p:style>
      </p:pic>
      <p:pic>
        <p:nvPicPr>
          <p:cNvPr id="20" name="Grafik 19" descr="Ein Bild, das Person, drinnen, Tisch, Essen enthält.&#10;&#10;Automatisch generierte Beschreibung">
            <a:extLst>
              <a:ext uri="{FF2B5EF4-FFF2-40B4-BE49-F238E27FC236}">
                <a16:creationId xmlns:a16="http://schemas.microsoft.com/office/drawing/2014/main" id="{34E9BB0A-FB1D-4EBB-A42B-656A2CA48BE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0619" y="4735531"/>
            <a:ext cx="2482185" cy="1459459"/>
          </a:xfrm>
          <a:prstGeom prst="rect">
            <a:avLst/>
          </a:prstGeom>
        </p:spPr>
        <p:style>
          <a:lnRef idx="1">
            <a:schemeClr val="accent1"/>
          </a:lnRef>
          <a:fillRef idx="2">
            <a:schemeClr val="accent1"/>
          </a:fillRef>
          <a:effectRef idx="1">
            <a:schemeClr val="accent1"/>
          </a:effectRef>
          <a:fontRef idx="minor">
            <a:schemeClr val="dk1"/>
          </a:fontRef>
        </p:style>
      </p:pic>
      <p:pic>
        <p:nvPicPr>
          <p:cNvPr id="21" name="Grafik 20" descr="Ein Bild, das Person, Gruppe, Front, darstellend enthält.&#10;&#10;Automatisch generierte Beschreibung">
            <a:extLst>
              <a:ext uri="{FF2B5EF4-FFF2-40B4-BE49-F238E27FC236}">
                <a16:creationId xmlns:a16="http://schemas.microsoft.com/office/drawing/2014/main" id="{0993BDF9-D600-48E3-B7AA-92701D72D96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6180"/>
          <a:stretch/>
        </p:blipFill>
        <p:spPr>
          <a:xfrm>
            <a:off x="3923928" y="941604"/>
            <a:ext cx="4174189" cy="2388929"/>
          </a:xfrm>
          <a:prstGeom prst="rect">
            <a:avLst/>
          </a:prstGeom>
        </p:spPr>
        <p:style>
          <a:lnRef idx="1">
            <a:schemeClr val="accent1"/>
          </a:lnRef>
          <a:fillRef idx="2">
            <a:schemeClr val="accent1"/>
          </a:fillRef>
          <a:effectRef idx="1">
            <a:schemeClr val="accent1"/>
          </a:effectRef>
          <a:fontRef idx="minor">
            <a:schemeClr val="dk1"/>
          </a:fontRef>
        </p:style>
      </p:pic>
      <p:pic>
        <p:nvPicPr>
          <p:cNvPr id="18" name="Grafik 17" descr="Ein Bild, das Boden, Person, drinnen, Frau enthält.&#10;&#10;Automatisch generierte Beschreibung">
            <a:extLst>
              <a:ext uri="{FF2B5EF4-FFF2-40B4-BE49-F238E27FC236}">
                <a16:creationId xmlns:a16="http://schemas.microsoft.com/office/drawing/2014/main" id="{4377D2CB-92AB-4E11-834A-5D8C9AAEE659}"/>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b="12950"/>
          <a:stretch/>
        </p:blipFill>
        <p:spPr>
          <a:xfrm>
            <a:off x="370619" y="2873115"/>
            <a:ext cx="2482185" cy="1459458"/>
          </a:xfrm>
          <a:prstGeom prst="rect">
            <a:avLst/>
          </a:prstGeom>
        </p:spPr>
        <p:style>
          <a:lnRef idx="1">
            <a:schemeClr val="accent1"/>
          </a:lnRef>
          <a:fillRef idx="2">
            <a:schemeClr val="accent1"/>
          </a:fillRef>
          <a:effectRef idx="1">
            <a:schemeClr val="accent1"/>
          </a:effectRef>
          <a:fontRef idx="minor">
            <a:schemeClr val="dk1"/>
          </a:fontRef>
        </p:style>
      </p:pic>
      <p:sp>
        <p:nvSpPr>
          <p:cNvPr id="3" name="Textfeld 2">
            <a:extLst>
              <a:ext uri="{FF2B5EF4-FFF2-40B4-BE49-F238E27FC236}">
                <a16:creationId xmlns:a16="http://schemas.microsoft.com/office/drawing/2014/main" id="{4CF22C94-4547-4871-A786-F67D46EE237F}"/>
              </a:ext>
            </a:extLst>
          </p:cNvPr>
          <p:cNvSpPr txBox="1"/>
          <p:nvPr/>
        </p:nvSpPr>
        <p:spPr>
          <a:xfrm>
            <a:off x="3275857" y="3623461"/>
            <a:ext cx="4896544" cy="2139047"/>
          </a:xfrm>
          <a:prstGeom prst="rect">
            <a:avLst/>
          </a:prstGeom>
          <a:noFill/>
        </p:spPr>
        <p:txBody>
          <a:bodyPr wrap="square" rtlCol="0">
            <a:spAutoFit/>
          </a:bodyPr>
          <a:lstStyle/>
          <a:p>
            <a:pPr algn="just"/>
            <a:r>
              <a:rPr lang="de-DE" sz="1200" i="1" dirty="0">
                <a:solidFill>
                  <a:schemeClr val="bg1"/>
                </a:solidFill>
                <a:latin typeface="Arial" panose="020B0604020202020204" pitchFamily="34" charset="0"/>
                <a:cs typeface="Arial" panose="020B0604020202020204" pitchFamily="34" charset="0"/>
              </a:rPr>
              <a:t>Das Deutsch-Polnische Jugendfestival ist fester Bestandteil in der Jahresvereinbarung der beiden Partnerstädte Cottbus und Zielona Góra. In 10 künstlerischen Workshops können sich bis zu 200 Jugendliche aus Cottbus und Zielona Góra treffen und gemeinsam auf kreative Art ein aktuelles Thema bearbeiten.</a:t>
            </a:r>
            <a:endParaRPr lang="pl-PL" sz="1200" i="1" dirty="0">
              <a:solidFill>
                <a:schemeClr val="bg1"/>
              </a:solidFill>
              <a:latin typeface="Arial" panose="020B0604020202020204" pitchFamily="34" charset="0"/>
              <a:cs typeface="Arial" panose="020B0604020202020204" pitchFamily="34" charset="0"/>
            </a:endParaRPr>
          </a:p>
          <a:p>
            <a:pPr algn="just"/>
            <a:endParaRPr lang="pl-PL" sz="1200" dirty="0">
              <a:solidFill>
                <a:schemeClr val="bg1"/>
              </a:solidFill>
              <a:latin typeface="Arial" panose="020B0604020202020204" pitchFamily="34" charset="0"/>
              <a:cs typeface="Arial" panose="020B0604020202020204" pitchFamily="34" charset="0"/>
            </a:endParaRPr>
          </a:p>
          <a:p>
            <a:pPr algn="just"/>
            <a:r>
              <a:rPr lang="pl-PL" sz="1200" b="1" dirty="0">
                <a:solidFill>
                  <a:schemeClr val="bg1"/>
                </a:solidFill>
                <a:latin typeface="Arial" panose="020B0604020202020204" pitchFamily="34" charset="0"/>
                <a:cs typeface="Arial" panose="020B0604020202020204" pitchFamily="34" charset="0"/>
              </a:rPr>
              <a:t>Niemiecko-Polski Festiwal Młodzieży jest stałym punktem w rocznej umowie pomiędzy partnerami Cottbus i Zieloną Górą. W 10 różnych, kreatywnych warsztatach bierze udział około 200 młodych uczestników z Cottbus i Zielonej Góry.</a:t>
            </a:r>
            <a:endParaRPr lang="de-DE" sz="1200" b="1" dirty="0">
              <a:solidFill>
                <a:schemeClr val="bg1"/>
              </a:solidFill>
              <a:latin typeface="Arial" panose="020B0604020202020204" pitchFamily="34" charset="0"/>
              <a:cs typeface="Arial" panose="020B0604020202020204" pitchFamily="34" charset="0"/>
            </a:endParaRPr>
          </a:p>
          <a:p>
            <a:pPr algn="just"/>
            <a:endParaRPr lang="de-DE" sz="1300" dirty="0">
              <a:solidFill>
                <a:schemeClr val="bg1"/>
              </a:solidFill>
              <a:latin typeface="Arial" panose="020B0604020202020204" pitchFamily="34" charset="0"/>
              <a:cs typeface="Arial" panose="020B0604020202020204" pitchFamily="34" charset="0"/>
            </a:endParaRPr>
          </a:p>
        </p:txBody>
      </p:sp>
      <p:pic>
        <p:nvPicPr>
          <p:cNvPr id="7" name="Grafik 9">
            <a:extLst>
              <a:ext uri="{FF2B5EF4-FFF2-40B4-BE49-F238E27FC236}">
                <a16:creationId xmlns:a16="http://schemas.microsoft.com/office/drawing/2014/main" id="{CD8BA862-8811-49A4-B068-254D98133F7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24" y="6022013"/>
            <a:ext cx="596287" cy="738796"/>
          </a:xfrm>
          <a:prstGeom prst="rect">
            <a:avLst/>
          </a:prstGeom>
        </p:spPr>
      </p:pic>
      <p:pic>
        <p:nvPicPr>
          <p:cNvPr id="8" name="Grafik 10">
            <a:extLst>
              <a:ext uri="{FF2B5EF4-FFF2-40B4-BE49-F238E27FC236}">
                <a16:creationId xmlns:a16="http://schemas.microsoft.com/office/drawing/2014/main" id="{9FEC3CD9-A74D-4465-A090-FF1FEF22060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52320" y="6022013"/>
            <a:ext cx="586469" cy="699730"/>
          </a:xfrm>
          <a:prstGeom prst="rect">
            <a:avLst/>
          </a:prstGeom>
        </p:spPr>
      </p:pic>
      <p:pic>
        <p:nvPicPr>
          <p:cNvPr id="9" name="Grafik 25">
            <a:extLst>
              <a:ext uri="{FF2B5EF4-FFF2-40B4-BE49-F238E27FC236}">
                <a16:creationId xmlns:a16="http://schemas.microsoft.com/office/drawing/2014/main" id="{D3261349-5C36-4FE8-A5FE-00C8A937A64D}"/>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50158" y="6030736"/>
            <a:ext cx="1404161" cy="673508"/>
          </a:xfrm>
          <a:prstGeom prst="rect">
            <a:avLst/>
          </a:prstGeom>
        </p:spPr>
      </p:pic>
    </p:spTree>
    <p:extLst>
      <p:ext uri="{BB962C8B-B14F-4D97-AF65-F5344CB8AC3E}">
        <p14:creationId xmlns:p14="http://schemas.microsoft.com/office/powerpoint/2010/main" val="3175846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2D87C1-9AEB-4BE0-9B0C-E98A074988D7}"/>
              </a:ext>
            </a:extLst>
          </p:cNvPr>
          <p:cNvSpPr>
            <a:spLocks noGrp="1"/>
          </p:cNvSpPr>
          <p:nvPr>
            <p:ph type="ctrTitle"/>
          </p:nvPr>
        </p:nvSpPr>
        <p:spPr>
          <a:xfrm>
            <a:off x="467544" y="61338"/>
            <a:ext cx="4392488" cy="919389"/>
          </a:xfrm>
        </p:spPr>
        <p:txBody>
          <a:bodyPr vert="horz" lIns="68580" tIns="34290" rIns="68580" bIns="34290" rtlCol="0" anchor="ctr">
            <a:normAutofit/>
          </a:bodyPr>
          <a:lstStyle/>
          <a:p>
            <a:pPr>
              <a:lnSpc>
                <a:spcPct val="100000"/>
              </a:lnSpc>
            </a:pPr>
            <a:r>
              <a:rPr lang="en-US" sz="2000" i="1" dirty="0">
                <a:solidFill>
                  <a:schemeClr val="tx2">
                    <a:lumMod val="10000"/>
                  </a:schemeClr>
                </a:solidFill>
                <a:latin typeface="Arial" panose="020B0604020202020204" pitchFamily="34" charset="0"/>
                <a:cs typeface="Arial" panose="020B0604020202020204" pitchFamily="34" charset="0"/>
              </a:rPr>
              <a:t>WELTKINDERTAG IN COTTBUS</a:t>
            </a:r>
            <a:br>
              <a:rPr lang="en-US" sz="2000" b="1" dirty="0">
                <a:solidFill>
                  <a:schemeClr val="tx2">
                    <a:lumMod val="10000"/>
                  </a:schemeClr>
                </a:solidFill>
                <a:latin typeface="Arial" panose="020B0604020202020204" pitchFamily="34" charset="0"/>
                <a:cs typeface="Arial" panose="020B0604020202020204" pitchFamily="34" charset="0"/>
              </a:rPr>
            </a:br>
            <a:r>
              <a:rPr lang="en-US" sz="2000" b="1" dirty="0">
                <a:solidFill>
                  <a:schemeClr val="tx2">
                    <a:lumMod val="10000"/>
                  </a:schemeClr>
                </a:solidFill>
                <a:latin typeface="Arial" panose="020B0604020202020204" pitchFamily="34" charset="0"/>
                <a:cs typeface="Arial" panose="020B0604020202020204" pitchFamily="34" charset="0"/>
              </a:rPr>
              <a:t>DZIE</a:t>
            </a:r>
            <a:r>
              <a:rPr lang="pl-PL" sz="2000" b="1" dirty="0">
                <a:solidFill>
                  <a:schemeClr val="tx2">
                    <a:lumMod val="10000"/>
                  </a:schemeClr>
                </a:solidFill>
                <a:latin typeface="Arial" panose="020B0604020202020204" pitchFamily="34" charset="0"/>
                <a:cs typeface="Arial" panose="020B0604020202020204" pitchFamily="34" charset="0"/>
              </a:rPr>
              <a:t>Ń</a:t>
            </a:r>
            <a:r>
              <a:rPr lang="en-US" sz="2000" b="1" dirty="0">
                <a:solidFill>
                  <a:schemeClr val="tx2">
                    <a:lumMod val="10000"/>
                  </a:schemeClr>
                </a:solidFill>
                <a:latin typeface="Arial" panose="020B0604020202020204" pitchFamily="34" charset="0"/>
                <a:cs typeface="Arial" panose="020B0604020202020204" pitchFamily="34" charset="0"/>
              </a:rPr>
              <a:t> DZIECKA W COTTBUS</a:t>
            </a:r>
            <a:endParaRPr lang="en-US" sz="2000" i="1" dirty="0">
              <a:solidFill>
                <a:schemeClr val="tx2">
                  <a:lumMod val="10000"/>
                </a:schemeClr>
              </a:solidFill>
              <a:latin typeface="Arial" panose="020B0604020202020204" pitchFamily="34" charset="0"/>
              <a:cs typeface="Arial" panose="020B0604020202020204" pitchFamily="34" charset="0"/>
            </a:endParaRPr>
          </a:p>
        </p:txBody>
      </p:sp>
      <p:pic>
        <p:nvPicPr>
          <p:cNvPr id="5" name="Grafik 4" descr="Ein Bild, das Person, Gebäude, draußen, Tänzer enthält.&#10;&#10;Automatisch generierte Beschreibung">
            <a:extLst>
              <a:ext uri="{FF2B5EF4-FFF2-40B4-BE49-F238E27FC236}">
                <a16:creationId xmlns:a16="http://schemas.microsoft.com/office/drawing/2014/main" id="{142EDD7D-94D6-4FE9-A7EF-2EE2FC8288C4}"/>
              </a:ext>
            </a:extLst>
          </p:cNvPr>
          <p:cNvPicPr>
            <a:picLocks noChangeAspect="1"/>
          </p:cNvPicPr>
          <p:nvPr/>
        </p:nvPicPr>
        <p:blipFill rotWithShape="1">
          <a:blip r:embed="rId2" cstate="hq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rcRect/>
          <a:stretch/>
        </p:blipFill>
        <p:spPr>
          <a:xfrm>
            <a:off x="467544" y="1181180"/>
            <a:ext cx="3879497" cy="2666933"/>
          </a:xfrm>
          <a:prstGeom prst="rect">
            <a:avLst/>
          </a:prstGeom>
          <a:ln/>
        </p:spPr>
        <p:style>
          <a:lnRef idx="1">
            <a:schemeClr val="accent1"/>
          </a:lnRef>
          <a:fillRef idx="2">
            <a:schemeClr val="accent1"/>
          </a:fillRef>
          <a:effectRef idx="1">
            <a:schemeClr val="accent1"/>
          </a:effectRef>
          <a:fontRef idx="minor">
            <a:schemeClr val="dk1"/>
          </a:fontRef>
        </p:style>
      </p:pic>
      <p:pic>
        <p:nvPicPr>
          <p:cNvPr id="7" name="Grafik 6" descr="Ein Bild, das Person, Sport, Kind, gehen enthält.&#10;&#10;Automatisch generierte Beschreibung">
            <a:extLst>
              <a:ext uri="{FF2B5EF4-FFF2-40B4-BE49-F238E27FC236}">
                <a16:creationId xmlns:a16="http://schemas.microsoft.com/office/drawing/2014/main" id="{AF8039E8-E628-45BD-AB3E-4E260107873F}"/>
              </a:ext>
            </a:extLst>
          </p:cNvPr>
          <p:cNvPicPr>
            <a:picLocks noChangeAspect="1"/>
          </p:cNvPicPr>
          <p:nvPr/>
        </p:nvPicPr>
        <p:blipFill rotWithShape="1">
          <a:blip r:embed="rId4" cstate="hqprint">
            <a:extLst>
              <a:ext uri="{BEBA8EAE-BF5A-486C-A8C5-ECC9F3942E4B}">
                <a14:imgProps xmlns:a14="http://schemas.microsoft.com/office/drawing/2010/main">
                  <a14:imgLayer r:embed="rId5">
                    <a14:imgEffect>
                      <a14:colorTemperature colorTemp="7200"/>
                    </a14:imgEffect>
                  </a14:imgLayer>
                </a14:imgProps>
              </a:ext>
              <a:ext uri="{28A0092B-C50C-407E-A947-70E740481C1C}">
                <a14:useLocalDpi xmlns:a14="http://schemas.microsoft.com/office/drawing/2010/main"/>
              </a:ext>
            </a:extLst>
          </a:blip>
          <a:srcRect/>
          <a:stretch/>
        </p:blipFill>
        <p:spPr>
          <a:xfrm>
            <a:off x="4445546" y="1181180"/>
            <a:ext cx="3951740" cy="2666932"/>
          </a:xfrm>
          <a:prstGeom prst="rect">
            <a:avLst/>
          </a:prstGeom>
          <a:ln/>
        </p:spPr>
        <p:style>
          <a:lnRef idx="1">
            <a:schemeClr val="accent1"/>
          </a:lnRef>
          <a:fillRef idx="2">
            <a:schemeClr val="accent1"/>
          </a:fillRef>
          <a:effectRef idx="1">
            <a:schemeClr val="accent1"/>
          </a:effectRef>
          <a:fontRef idx="minor">
            <a:schemeClr val="dk1"/>
          </a:fontRef>
        </p:style>
      </p:pic>
      <p:sp>
        <p:nvSpPr>
          <p:cNvPr id="12" name="Textfeld 11">
            <a:extLst>
              <a:ext uri="{FF2B5EF4-FFF2-40B4-BE49-F238E27FC236}">
                <a16:creationId xmlns:a16="http://schemas.microsoft.com/office/drawing/2014/main" id="{FFF83864-5512-4248-A13D-6082C1FBCBCC}"/>
              </a:ext>
            </a:extLst>
          </p:cNvPr>
          <p:cNvSpPr txBox="1"/>
          <p:nvPr/>
        </p:nvSpPr>
        <p:spPr>
          <a:xfrm>
            <a:off x="467545" y="4293096"/>
            <a:ext cx="7929742" cy="1585049"/>
          </a:xfrm>
          <a:prstGeom prst="rect">
            <a:avLst/>
          </a:prstGeom>
          <a:noFill/>
        </p:spPr>
        <p:txBody>
          <a:bodyPr wrap="square" rtlCol="0">
            <a:spAutoFit/>
          </a:bodyPr>
          <a:lstStyle/>
          <a:p>
            <a:pPr algn="just"/>
            <a:r>
              <a:rPr lang="de-DE" sz="1200" i="1" dirty="0">
                <a:solidFill>
                  <a:schemeClr val="bg1"/>
                </a:solidFill>
                <a:latin typeface="Arial" panose="020B0604020202020204" pitchFamily="34" charset="0"/>
                <a:cs typeface="Arial" panose="020B0604020202020204" pitchFamily="34" charset="0"/>
              </a:rPr>
              <a:t>Es ist in Cottbus langjährige Tradition den Weltkindertag, welcher am 20.09. gefeiert wird, mit einem großen Fest zu begehen. Der DPV beteiligt sich als Träger der freien Jugendarbeit ebenso an diesem Fest der Stadt Cottbus und lädt seinerseits auch die polnischen Freunde dazu ein. </a:t>
            </a:r>
            <a:endParaRPr lang="pl-PL" sz="1200" i="1" dirty="0">
              <a:solidFill>
                <a:schemeClr val="bg1"/>
              </a:solidFill>
              <a:latin typeface="Arial" panose="020B0604020202020204" pitchFamily="34" charset="0"/>
              <a:cs typeface="Arial" panose="020B0604020202020204" pitchFamily="34" charset="0"/>
            </a:endParaRPr>
          </a:p>
          <a:p>
            <a:pPr algn="just"/>
            <a:endParaRPr lang="pl-PL" sz="1200" dirty="0">
              <a:solidFill>
                <a:schemeClr val="bg1"/>
              </a:solidFill>
              <a:latin typeface="Arial" panose="020B0604020202020204" pitchFamily="34" charset="0"/>
              <a:cs typeface="Arial" panose="020B0604020202020204" pitchFamily="34" charset="0"/>
            </a:endParaRPr>
          </a:p>
          <a:p>
            <a:pPr algn="just"/>
            <a:r>
              <a:rPr lang="pl-PL" sz="1200" b="1" dirty="0">
                <a:solidFill>
                  <a:schemeClr val="bg1"/>
                </a:solidFill>
                <a:latin typeface="Arial" panose="020B0604020202020204" pitchFamily="34" charset="0"/>
                <a:cs typeface="Arial" panose="020B0604020202020204" pitchFamily="34" charset="0"/>
              </a:rPr>
              <a:t>W Cottbus już od lat panuje tradycja świętowania Międzynarodowego Dnia Dziecka który odbywa się 20.09. DPV bierze udział w tych uroczystościach jako przedstawiciele niezależnej pracy z młodzieżą a także jako opiekunowie swoich gości z Polski</a:t>
            </a:r>
            <a:r>
              <a:rPr lang="pl-PL" sz="1200" dirty="0">
                <a:solidFill>
                  <a:schemeClr val="bg1"/>
                </a:solidFill>
                <a:latin typeface="Arial" panose="020B0604020202020204" pitchFamily="34" charset="0"/>
                <a:cs typeface="Arial" panose="020B0604020202020204" pitchFamily="34" charset="0"/>
              </a:rPr>
              <a:t>.</a:t>
            </a:r>
            <a:endParaRPr lang="de-DE" sz="1200" dirty="0">
              <a:solidFill>
                <a:schemeClr val="bg1"/>
              </a:solidFill>
              <a:latin typeface="Arial" panose="020B0604020202020204" pitchFamily="34" charset="0"/>
              <a:cs typeface="Arial" panose="020B0604020202020204" pitchFamily="34" charset="0"/>
            </a:endParaRPr>
          </a:p>
          <a:p>
            <a:pPr algn="just"/>
            <a:endParaRPr lang="de-DE" sz="1300" dirty="0">
              <a:solidFill>
                <a:schemeClr val="bg1"/>
              </a:solidFill>
              <a:latin typeface="Arial" panose="020B0604020202020204" pitchFamily="34" charset="0"/>
              <a:ea typeface="Times New Roman" panose="02020603050405020304" pitchFamily="18" charset="0"/>
              <a:cs typeface="Arial" panose="020B0604020202020204" pitchFamily="34" charset="0"/>
            </a:endParaRPr>
          </a:p>
        </p:txBody>
      </p:sp>
      <p:pic>
        <p:nvPicPr>
          <p:cNvPr id="4" name="Grafik 9">
            <a:extLst>
              <a:ext uri="{FF2B5EF4-FFF2-40B4-BE49-F238E27FC236}">
                <a16:creationId xmlns:a16="http://schemas.microsoft.com/office/drawing/2014/main" id="{C858DBAB-C177-4BB4-8E0C-5625D6A79DE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24" y="6022013"/>
            <a:ext cx="596287" cy="738796"/>
          </a:xfrm>
          <a:prstGeom prst="rect">
            <a:avLst/>
          </a:prstGeom>
        </p:spPr>
      </p:pic>
      <p:pic>
        <p:nvPicPr>
          <p:cNvPr id="11" name="Grafik 10">
            <a:extLst>
              <a:ext uri="{FF2B5EF4-FFF2-40B4-BE49-F238E27FC236}">
                <a16:creationId xmlns:a16="http://schemas.microsoft.com/office/drawing/2014/main" id="{8A15E92A-1C84-4E22-AECD-E2410324C0E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52320" y="6022013"/>
            <a:ext cx="586469" cy="699730"/>
          </a:xfrm>
          <a:prstGeom prst="rect">
            <a:avLst/>
          </a:prstGeom>
        </p:spPr>
      </p:pic>
      <p:pic>
        <p:nvPicPr>
          <p:cNvPr id="15" name="Grafik 25">
            <a:extLst>
              <a:ext uri="{FF2B5EF4-FFF2-40B4-BE49-F238E27FC236}">
                <a16:creationId xmlns:a16="http://schemas.microsoft.com/office/drawing/2014/main" id="{061B0D2A-8E53-4637-BFAD-DE3F10EDBD2C}"/>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50158" y="6030736"/>
            <a:ext cx="1404161" cy="673508"/>
          </a:xfrm>
          <a:prstGeom prst="rect">
            <a:avLst/>
          </a:prstGeom>
        </p:spPr>
      </p:pic>
    </p:spTree>
    <p:extLst>
      <p:ext uri="{BB962C8B-B14F-4D97-AF65-F5344CB8AC3E}">
        <p14:creationId xmlns:p14="http://schemas.microsoft.com/office/powerpoint/2010/main" val="30333896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034A34-2C5E-4FF0-9CE0-B5FFA5C78556}"/>
              </a:ext>
            </a:extLst>
          </p:cNvPr>
          <p:cNvSpPr>
            <a:spLocks noGrp="1"/>
          </p:cNvSpPr>
          <p:nvPr>
            <p:ph type="ctrTitle"/>
          </p:nvPr>
        </p:nvSpPr>
        <p:spPr>
          <a:xfrm>
            <a:off x="577548" y="9943"/>
            <a:ext cx="6982275" cy="970785"/>
          </a:xfrm>
        </p:spPr>
        <p:txBody>
          <a:bodyPr>
            <a:noAutofit/>
          </a:bodyPr>
          <a:lstStyle/>
          <a:p>
            <a:pPr algn="l">
              <a:lnSpc>
                <a:spcPct val="100000"/>
              </a:lnSpc>
            </a:pPr>
            <a:r>
              <a:rPr lang="de-DE" sz="2000" b="1" i="1" dirty="0">
                <a:solidFill>
                  <a:schemeClr val="tx2">
                    <a:lumMod val="10000"/>
                  </a:schemeClr>
                </a:solidFill>
                <a:latin typeface="Arial" panose="020B0604020202020204" pitchFamily="34" charset="0"/>
                <a:cs typeface="Arial" panose="020B0604020202020204" pitchFamily="34" charset="0"/>
              </a:rPr>
              <a:t>DEUTSCH-POLNISCHE SCHULPARTNERSCHAFTEN</a:t>
            </a:r>
            <a:br>
              <a:rPr lang="de-DE" sz="2000" b="1" dirty="0">
                <a:solidFill>
                  <a:schemeClr val="tx2">
                    <a:lumMod val="10000"/>
                  </a:schemeClr>
                </a:solidFill>
                <a:latin typeface="Arial" panose="020B0604020202020204" pitchFamily="34" charset="0"/>
                <a:cs typeface="Arial" panose="020B0604020202020204" pitchFamily="34" charset="0"/>
              </a:rPr>
            </a:br>
            <a:r>
              <a:rPr lang="de-DE" sz="2000" b="1" dirty="0">
                <a:solidFill>
                  <a:schemeClr val="tx2">
                    <a:lumMod val="10000"/>
                  </a:schemeClr>
                </a:solidFill>
                <a:latin typeface="Arial" panose="020B0604020202020204" pitchFamily="34" charset="0"/>
                <a:cs typeface="Arial" panose="020B0604020202020204" pitchFamily="34" charset="0"/>
              </a:rPr>
              <a:t>NIEMIECKO-POLSKI</a:t>
            </a:r>
            <a:r>
              <a:rPr lang="pl-PL" sz="2000" b="1" dirty="0">
                <a:solidFill>
                  <a:schemeClr val="tx2">
                    <a:lumMod val="10000"/>
                  </a:schemeClr>
                </a:solidFill>
                <a:latin typeface="Arial" panose="020B0604020202020204" pitchFamily="34" charset="0"/>
                <a:cs typeface="Arial" panose="020B0604020202020204" pitchFamily="34" charset="0"/>
              </a:rPr>
              <a:t>E</a:t>
            </a:r>
            <a:r>
              <a:rPr lang="de-DE" sz="2000" b="1" dirty="0">
                <a:solidFill>
                  <a:schemeClr val="tx2">
                    <a:lumMod val="10000"/>
                  </a:schemeClr>
                </a:solidFill>
                <a:latin typeface="Arial" panose="020B0604020202020204" pitchFamily="34" charset="0"/>
                <a:cs typeface="Arial" panose="020B0604020202020204" pitchFamily="34" charset="0"/>
              </a:rPr>
              <a:t> PARTNERSTWA SZKÓ</a:t>
            </a:r>
            <a:r>
              <a:rPr lang="pl-PL" sz="2000" b="1" dirty="0">
                <a:solidFill>
                  <a:schemeClr val="tx2">
                    <a:lumMod val="10000"/>
                  </a:schemeClr>
                </a:solidFill>
                <a:latin typeface="Arial" panose="020B0604020202020204" pitchFamily="34" charset="0"/>
                <a:cs typeface="Arial" panose="020B0604020202020204" pitchFamily="34" charset="0"/>
              </a:rPr>
              <a:t>Ł</a:t>
            </a:r>
            <a:endParaRPr lang="de-DE" sz="2000" i="1" dirty="0">
              <a:solidFill>
                <a:schemeClr val="tx2">
                  <a:lumMod val="10000"/>
                </a:schemeClr>
              </a:solidFill>
              <a:latin typeface="Arial" panose="020B0604020202020204" pitchFamily="34" charset="0"/>
              <a:cs typeface="Arial" panose="020B0604020202020204" pitchFamily="34" charset="0"/>
            </a:endParaRPr>
          </a:p>
        </p:txBody>
      </p:sp>
      <p:pic>
        <p:nvPicPr>
          <p:cNvPr id="8" name="Grafik 7" descr="Ein Bild, das Person, Gebäude, draußen, Gruppe enthält.&#10;&#10;Automatisch generierte Beschreibung">
            <a:extLst>
              <a:ext uri="{FF2B5EF4-FFF2-40B4-BE49-F238E27FC236}">
                <a16:creationId xmlns:a16="http://schemas.microsoft.com/office/drawing/2014/main" id="{4827A74A-8F69-46B8-AF87-E30940C9D14A}"/>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77549" y="1101250"/>
            <a:ext cx="4857680" cy="2036316"/>
          </a:xfrm>
          <a:prstGeom prst="rect">
            <a:avLst/>
          </a:prstGeom>
        </p:spPr>
        <p:style>
          <a:lnRef idx="1">
            <a:schemeClr val="accent1"/>
          </a:lnRef>
          <a:fillRef idx="2">
            <a:schemeClr val="accent1"/>
          </a:fillRef>
          <a:effectRef idx="1">
            <a:schemeClr val="accent1"/>
          </a:effectRef>
          <a:fontRef idx="minor">
            <a:schemeClr val="dk1"/>
          </a:fontRef>
        </p:style>
      </p:pic>
      <p:sp>
        <p:nvSpPr>
          <p:cNvPr id="14" name="Textfeld 13">
            <a:extLst>
              <a:ext uri="{FF2B5EF4-FFF2-40B4-BE49-F238E27FC236}">
                <a16:creationId xmlns:a16="http://schemas.microsoft.com/office/drawing/2014/main" id="{3899F5B0-835B-43B9-93E5-0C6BD2EB754C}"/>
              </a:ext>
            </a:extLst>
          </p:cNvPr>
          <p:cNvSpPr txBox="1"/>
          <p:nvPr/>
        </p:nvSpPr>
        <p:spPr>
          <a:xfrm>
            <a:off x="577548" y="3356992"/>
            <a:ext cx="3274372" cy="2693045"/>
          </a:xfrm>
          <a:prstGeom prst="rect">
            <a:avLst/>
          </a:prstGeom>
          <a:noFill/>
        </p:spPr>
        <p:txBody>
          <a:bodyPr wrap="square" rtlCol="0">
            <a:spAutoFit/>
          </a:bodyPr>
          <a:lstStyle/>
          <a:p>
            <a:pPr algn="just"/>
            <a:r>
              <a:rPr lang="de-DE" sz="1200" i="1" dirty="0">
                <a:solidFill>
                  <a:schemeClr val="bg1"/>
                </a:solidFill>
                <a:latin typeface="Arial" panose="020B0604020202020204" pitchFamily="34" charset="0"/>
                <a:cs typeface="Arial" panose="020B0604020202020204" pitchFamily="34" charset="0"/>
              </a:rPr>
              <a:t>In Cottbus gibt es viele Schulen, die seit vielen Jahren Schulpartnerschaften mit Polen unterhalten. Damit diese jedoch nicht nur auf dem Papier stattfinden, unterstützt der DPV die Schulen bei der Organisation und Durchführung dieser Begegnungen.</a:t>
            </a:r>
            <a:endParaRPr lang="pl-PL" sz="1200" i="1" dirty="0">
              <a:solidFill>
                <a:schemeClr val="bg1"/>
              </a:solidFill>
              <a:latin typeface="Arial" panose="020B0604020202020204" pitchFamily="34" charset="0"/>
              <a:cs typeface="Arial" panose="020B0604020202020204" pitchFamily="34" charset="0"/>
            </a:endParaRPr>
          </a:p>
          <a:p>
            <a:pPr algn="just"/>
            <a:endParaRPr lang="pl-PL" sz="1200" b="1" dirty="0">
              <a:solidFill>
                <a:schemeClr val="bg1"/>
              </a:solidFill>
              <a:latin typeface="Arial" panose="020B0604020202020204" pitchFamily="34" charset="0"/>
              <a:cs typeface="Arial" panose="020B0604020202020204" pitchFamily="34" charset="0"/>
            </a:endParaRPr>
          </a:p>
          <a:p>
            <a:pPr algn="just"/>
            <a:r>
              <a:rPr lang="pl-PL" sz="1200" b="1" dirty="0">
                <a:solidFill>
                  <a:schemeClr val="bg1"/>
                </a:solidFill>
                <a:latin typeface="Arial" panose="020B0604020202020204" pitchFamily="34" charset="0"/>
                <a:cs typeface="Arial" panose="020B0604020202020204" pitchFamily="34" charset="0"/>
              </a:rPr>
              <a:t>W Cottbus znajduje sie wiele szkół, które od długich lat posiadają partnerskie szkoły z Polski. Aby takie partnerstwo nie brało udziału tylko „na papierze” DPV pomaga zorganizować i przeprowadzać spotkania pomiędzy szkołami.</a:t>
            </a:r>
            <a:endParaRPr lang="de-DE" sz="1200" b="1" dirty="0">
              <a:solidFill>
                <a:schemeClr val="bg1"/>
              </a:solidFill>
              <a:latin typeface="Arial" panose="020B0604020202020204" pitchFamily="34" charset="0"/>
              <a:cs typeface="Arial" panose="020B0604020202020204" pitchFamily="34" charset="0"/>
            </a:endParaRPr>
          </a:p>
          <a:p>
            <a:pPr algn="just"/>
            <a:endParaRPr lang="de-DE" sz="1300" dirty="0">
              <a:solidFill>
                <a:schemeClr val="bg1"/>
              </a:solidFill>
              <a:latin typeface="Arial" panose="020B0604020202020204" pitchFamily="34" charset="0"/>
              <a:cs typeface="Arial" panose="020B0604020202020204" pitchFamily="34" charset="0"/>
            </a:endParaRPr>
          </a:p>
        </p:txBody>
      </p:sp>
      <p:pic>
        <p:nvPicPr>
          <p:cNvPr id="4" name="Grafik 3" descr="Ein Bild, das Gebäude, draußen, Straße, Front enthält.&#10;&#10;Automatisch generierte Beschreibung">
            <a:extLst>
              <a:ext uri="{FF2B5EF4-FFF2-40B4-BE49-F238E27FC236}">
                <a16:creationId xmlns:a16="http://schemas.microsoft.com/office/drawing/2014/main" id="{61C0D5F3-4FA0-4427-B431-519A1C64C67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827" t="22700" r="9958" b="27951"/>
          <a:stretch/>
        </p:blipFill>
        <p:spPr>
          <a:xfrm>
            <a:off x="4255395" y="3467089"/>
            <a:ext cx="4397847" cy="2108063"/>
          </a:xfrm>
          <a:prstGeom prst="rect">
            <a:avLst/>
          </a:prstGeom>
        </p:spPr>
        <p:style>
          <a:lnRef idx="1">
            <a:schemeClr val="accent1"/>
          </a:lnRef>
          <a:fillRef idx="2">
            <a:schemeClr val="accent1"/>
          </a:fillRef>
          <a:effectRef idx="1">
            <a:schemeClr val="accent1"/>
          </a:effectRef>
          <a:fontRef idx="minor">
            <a:schemeClr val="dk1"/>
          </a:fontRef>
        </p:style>
      </p:pic>
      <p:pic>
        <p:nvPicPr>
          <p:cNvPr id="6" name="Grafik 5" descr="Ein Bild, das Person, draußen, Gras, Frau enthält.&#10;&#10;Automatisch generierte Beschreibung">
            <a:extLst>
              <a:ext uri="{FF2B5EF4-FFF2-40B4-BE49-F238E27FC236}">
                <a16:creationId xmlns:a16="http://schemas.microsoft.com/office/drawing/2014/main" id="{52AE7E87-8308-42E6-8867-8124DA3F56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80112" y="1101250"/>
            <a:ext cx="3056338" cy="2038553"/>
          </a:xfrm>
          <a:prstGeom prst="rect">
            <a:avLst/>
          </a:prstGeom>
        </p:spPr>
        <p:style>
          <a:lnRef idx="1">
            <a:schemeClr val="accent1"/>
          </a:lnRef>
          <a:fillRef idx="2">
            <a:schemeClr val="accent1"/>
          </a:fillRef>
          <a:effectRef idx="1">
            <a:schemeClr val="accent1"/>
          </a:effectRef>
          <a:fontRef idx="minor">
            <a:schemeClr val="dk1"/>
          </a:fontRef>
        </p:style>
      </p:pic>
      <p:pic>
        <p:nvPicPr>
          <p:cNvPr id="10" name="Grafik 9">
            <a:extLst>
              <a:ext uri="{FF2B5EF4-FFF2-40B4-BE49-F238E27FC236}">
                <a16:creationId xmlns:a16="http://schemas.microsoft.com/office/drawing/2014/main" id="{981F188F-01B2-4531-9961-16F58021C4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88224" y="6022013"/>
            <a:ext cx="596287" cy="738796"/>
          </a:xfrm>
          <a:prstGeom prst="rect">
            <a:avLst/>
          </a:prstGeom>
        </p:spPr>
      </p:pic>
      <p:pic>
        <p:nvPicPr>
          <p:cNvPr id="11" name="Grafik 10">
            <a:extLst>
              <a:ext uri="{FF2B5EF4-FFF2-40B4-BE49-F238E27FC236}">
                <a16:creationId xmlns:a16="http://schemas.microsoft.com/office/drawing/2014/main" id="{FEF9C16D-E97E-4664-9700-5A41A73546C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52320" y="6022013"/>
            <a:ext cx="586469" cy="699730"/>
          </a:xfrm>
          <a:prstGeom prst="rect">
            <a:avLst/>
          </a:prstGeom>
        </p:spPr>
      </p:pic>
      <p:pic>
        <p:nvPicPr>
          <p:cNvPr id="3" name="Grafik 25">
            <a:extLst>
              <a:ext uri="{FF2B5EF4-FFF2-40B4-BE49-F238E27FC236}">
                <a16:creationId xmlns:a16="http://schemas.microsoft.com/office/drawing/2014/main" id="{2AC15203-7F89-4ACE-8885-50631F72A67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050158" y="6030736"/>
            <a:ext cx="1404161" cy="673508"/>
          </a:xfrm>
          <a:prstGeom prst="rect">
            <a:avLst/>
          </a:prstGeom>
        </p:spPr>
      </p:pic>
    </p:spTree>
    <p:extLst>
      <p:ext uri="{BB962C8B-B14F-4D97-AF65-F5344CB8AC3E}">
        <p14:creationId xmlns:p14="http://schemas.microsoft.com/office/powerpoint/2010/main" val="22770398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1F0BDB-DDE4-4A67-A5F5-F8710208FF45}"/>
              </a:ext>
            </a:extLst>
          </p:cNvPr>
          <p:cNvSpPr>
            <a:spLocks noGrp="1"/>
          </p:cNvSpPr>
          <p:nvPr>
            <p:ph type="ctrTitle"/>
          </p:nvPr>
        </p:nvSpPr>
        <p:spPr>
          <a:xfrm>
            <a:off x="510750" y="90661"/>
            <a:ext cx="7733657" cy="1034083"/>
          </a:xfrm>
        </p:spPr>
        <p:txBody>
          <a:bodyPr>
            <a:normAutofit/>
          </a:bodyPr>
          <a:lstStyle/>
          <a:p>
            <a:pPr>
              <a:lnSpc>
                <a:spcPct val="100000"/>
              </a:lnSpc>
            </a:pPr>
            <a:r>
              <a:rPr lang="de-DE" sz="2000" i="1" dirty="0">
                <a:solidFill>
                  <a:schemeClr val="tx2">
                    <a:lumMod val="10000"/>
                  </a:schemeClr>
                </a:solidFill>
                <a:latin typeface="Arial" panose="020B0604020202020204" pitchFamily="34" charset="0"/>
                <a:cs typeface="Arial" panose="020B0604020202020204" pitchFamily="34" charset="0"/>
              </a:rPr>
              <a:t>DEUTSCH-POLNISCHES GENERATIONSPROJEKT</a:t>
            </a:r>
            <a:br>
              <a:rPr lang="de-DE" sz="2000" b="1" dirty="0">
                <a:solidFill>
                  <a:schemeClr val="tx2">
                    <a:lumMod val="10000"/>
                  </a:schemeClr>
                </a:solidFill>
                <a:latin typeface="Arial" panose="020B0604020202020204" pitchFamily="34" charset="0"/>
                <a:cs typeface="Arial" panose="020B0604020202020204" pitchFamily="34" charset="0"/>
              </a:rPr>
            </a:br>
            <a:r>
              <a:rPr lang="de-DE" sz="2000" b="1" dirty="0">
                <a:solidFill>
                  <a:schemeClr val="tx2">
                    <a:lumMod val="10000"/>
                  </a:schemeClr>
                </a:solidFill>
                <a:latin typeface="Arial" panose="020B0604020202020204" pitchFamily="34" charset="0"/>
                <a:cs typeface="Arial" panose="020B0604020202020204" pitchFamily="34" charset="0"/>
              </a:rPr>
              <a:t>NIEMIECKO - POLSKI PROJEKT GENERACYJNY</a:t>
            </a:r>
            <a:endParaRPr lang="de-DE" sz="2000" i="1" dirty="0">
              <a:solidFill>
                <a:schemeClr val="tx2">
                  <a:lumMod val="10000"/>
                </a:schemeClr>
              </a:solidFill>
              <a:latin typeface="Arial" panose="020B0604020202020204" pitchFamily="34" charset="0"/>
              <a:cs typeface="Arial" panose="020B0604020202020204" pitchFamily="34" charset="0"/>
            </a:endParaRPr>
          </a:p>
        </p:txBody>
      </p:sp>
      <p:pic>
        <p:nvPicPr>
          <p:cNvPr id="11" name="Grafik 10" descr="Ein Bild, das Boden, drinnen, Gebäude, Tisch enthält.&#10;&#10;Automatisch generierte Beschreibung">
            <a:extLst>
              <a:ext uri="{FF2B5EF4-FFF2-40B4-BE49-F238E27FC236}">
                <a16:creationId xmlns:a16="http://schemas.microsoft.com/office/drawing/2014/main" id="{B980F714-3D74-41FA-BE5F-04DFA38D798C}"/>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611409" y="1205291"/>
            <a:ext cx="1908887" cy="2195971"/>
          </a:xfrm>
          <a:prstGeom prst="rect">
            <a:avLst/>
          </a:prstGeom>
        </p:spPr>
        <p:style>
          <a:lnRef idx="1">
            <a:schemeClr val="accent1"/>
          </a:lnRef>
          <a:fillRef idx="2">
            <a:schemeClr val="accent1"/>
          </a:fillRef>
          <a:effectRef idx="1">
            <a:schemeClr val="accent1"/>
          </a:effectRef>
          <a:fontRef idx="minor">
            <a:schemeClr val="dk1"/>
          </a:fontRef>
        </p:style>
      </p:pic>
      <p:sp>
        <p:nvSpPr>
          <p:cNvPr id="3" name="Textfeld 2">
            <a:extLst>
              <a:ext uri="{FF2B5EF4-FFF2-40B4-BE49-F238E27FC236}">
                <a16:creationId xmlns:a16="http://schemas.microsoft.com/office/drawing/2014/main" id="{6A45B069-C0E8-4CFF-A4AB-471C8A149874}"/>
              </a:ext>
            </a:extLst>
          </p:cNvPr>
          <p:cNvSpPr txBox="1"/>
          <p:nvPr/>
        </p:nvSpPr>
        <p:spPr>
          <a:xfrm>
            <a:off x="510750" y="3736828"/>
            <a:ext cx="8009546" cy="1769715"/>
          </a:xfrm>
          <a:prstGeom prst="rect">
            <a:avLst/>
          </a:prstGeom>
          <a:noFill/>
        </p:spPr>
        <p:txBody>
          <a:bodyPr wrap="square" rtlCol="0">
            <a:spAutoFit/>
          </a:bodyPr>
          <a:lstStyle/>
          <a:p>
            <a:pPr algn="just"/>
            <a:r>
              <a:rPr lang="de-DE" sz="1200" i="1" dirty="0">
                <a:solidFill>
                  <a:schemeClr val="bg1"/>
                </a:solidFill>
                <a:latin typeface="Arial" panose="020B0604020202020204" pitchFamily="34" charset="0"/>
                <a:cs typeface="Arial" panose="020B0604020202020204" pitchFamily="34" charset="0"/>
              </a:rPr>
              <a:t>Ein deutsch-polnisches Wissenschaftspicknick, wie das vom Kepler-Naturkundezentrum organisierte Picknick ist ein Beispiel für deutsch-polnische Generationsprojekte. An diesen Projekten nehmen meistens Kinder in Begleitung ihrer Großeltern teil. Durch die verschiedenen Wissensebenen können die Generationen viel voneinander lernen</a:t>
            </a:r>
            <a:r>
              <a:rPr lang="pl-PL" sz="1200" i="1" dirty="0">
                <a:solidFill>
                  <a:schemeClr val="bg1"/>
                </a:solidFill>
                <a:latin typeface="Arial" panose="020B0604020202020204" pitchFamily="34" charset="0"/>
                <a:cs typeface="Arial" panose="020B0604020202020204" pitchFamily="34" charset="0"/>
              </a:rPr>
              <a:t>.</a:t>
            </a:r>
          </a:p>
          <a:p>
            <a:pPr algn="just"/>
            <a:endParaRPr lang="pl-PL" sz="1200" dirty="0">
              <a:solidFill>
                <a:schemeClr val="bg1"/>
              </a:solidFill>
              <a:latin typeface="Arial" panose="020B0604020202020204" pitchFamily="34" charset="0"/>
              <a:cs typeface="Arial" panose="020B0604020202020204" pitchFamily="34" charset="0"/>
            </a:endParaRPr>
          </a:p>
          <a:p>
            <a:pPr algn="just"/>
            <a:r>
              <a:rPr lang="pl-PL" sz="1200" b="1" dirty="0">
                <a:solidFill>
                  <a:schemeClr val="bg1"/>
                </a:solidFill>
                <a:latin typeface="Arial" panose="020B0604020202020204" pitchFamily="34" charset="0"/>
                <a:cs typeface="Arial" panose="020B0604020202020204" pitchFamily="34" charset="0"/>
              </a:rPr>
              <a:t>Polsko- Niemiecki Piknick Naukowy, który organizowany jest przez Centrum Kelplera w Zielonej Górze jest przykładem dla projektów pokoleniowych. W tym projekcie udział biorą przede wszystkim dzieci ze swoimi dziadkami. Poprzez takie projekty dzieci mogą wiele sie uczyć  od starszych a także starsi od swoich wnuków.</a:t>
            </a:r>
            <a:endParaRPr lang="de-DE" sz="1200" b="1" dirty="0">
              <a:solidFill>
                <a:schemeClr val="bg1"/>
              </a:solidFill>
              <a:latin typeface="Arial" panose="020B0604020202020204" pitchFamily="34" charset="0"/>
              <a:cs typeface="Arial" panose="020B0604020202020204" pitchFamily="34" charset="0"/>
            </a:endParaRPr>
          </a:p>
          <a:p>
            <a:pPr algn="just"/>
            <a:endParaRPr lang="de-DE" sz="1300" dirty="0">
              <a:solidFill>
                <a:schemeClr val="bg1"/>
              </a:solidFill>
              <a:latin typeface="Arial" panose="020B0604020202020204" pitchFamily="34" charset="0"/>
              <a:cs typeface="Arial" panose="020B0604020202020204" pitchFamily="34" charset="0"/>
            </a:endParaRPr>
          </a:p>
        </p:txBody>
      </p:sp>
      <p:pic>
        <p:nvPicPr>
          <p:cNvPr id="5" name="Grafik 4" descr="Ein Bild, das Person, Gebäude, draußen, Gruppe enthält.&#10;&#10;Automatisch generierte Beschreibung">
            <a:extLst>
              <a:ext uri="{FF2B5EF4-FFF2-40B4-BE49-F238E27FC236}">
                <a16:creationId xmlns:a16="http://schemas.microsoft.com/office/drawing/2014/main" id="{6F1512D3-AA4D-49C1-B0D2-009B1E5254DF}"/>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3131840" y="1213232"/>
            <a:ext cx="3091276" cy="2195971"/>
          </a:xfrm>
          <a:prstGeom prst="rect">
            <a:avLst/>
          </a:prstGeom>
        </p:spPr>
        <p:style>
          <a:lnRef idx="1">
            <a:schemeClr val="accent1"/>
          </a:lnRef>
          <a:fillRef idx="2">
            <a:schemeClr val="accent1"/>
          </a:fillRef>
          <a:effectRef idx="1">
            <a:schemeClr val="accent1"/>
          </a:effectRef>
          <a:fontRef idx="minor">
            <a:schemeClr val="dk1"/>
          </a:fontRef>
        </p:style>
      </p:pic>
      <p:pic>
        <p:nvPicPr>
          <p:cNvPr id="9" name="Grafik 8" descr="Ein Bild, das Person, Boden, Gebäude, drinnen enthält.&#10;&#10;Automatisch generierte Beschreibung">
            <a:extLst>
              <a:ext uri="{FF2B5EF4-FFF2-40B4-BE49-F238E27FC236}">
                <a16:creationId xmlns:a16="http://schemas.microsoft.com/office/drawing/2014/main" id="{14C203B3-1EA6-4F18-9BEC-55EFBCA8C03E}"/>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10751" y="1213233"/>
            <a:ext cx="2233793" cy="2240391"/>
          </a:xfrm>
          <a:prstGeom prst="rect">
            <a:avLst/>
          </a:prstGeom>
        </p:spPr>
        <p:style>
          <a:lnRef idx="1">
            <a:schemeClr val="accent1"/>
          </a:lnRef>
          <a:fillRef idx="2">
            <a:schemeClr val="accent1"/>
          </a:fillRef>
          <a:effectRef idx="1">
            <a:schemeClr val="accent1"/>
          </a:effectRef>
          <a:fontRef idx="minor">
            <a:schemeClr val="dk1"/>
          </a:fontRef>
        </p:style>
      </p:pic>
      <p:pic>
        <p:nvPicPr>
          <p:cNvPr id="4" name="Grafik 9">
            <a:extLst>
              <a:ext uri="{FF2B5EF4-FFF2-40B4-BE49-F238E27FC236}">
                <a16:creationId xmlns:a16="http://schemas.microsoft.com/office/drawing/2014/main" id="{0F1939CC-B2F2-426C-BD0B-5CFF885D6BC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88224" y="6022013"/>
            <a:ext cx="596287" cy="738796"/>
          </a:xfrm>
          <a:prstGeom prst="rect">
            <a:avLst/>
          </a:prstGeom>
        </p:spPr>
      </p:pic>
      <p:pic>
        <p:nvPicPr>
          <p:cNvPr id="6" name="Grafik 10">
            <a:extLst>
              <a:ext uri="{FF2B5EF4-FFF2-40B4-BE49-F238E27FC236}">
                <a16:creationId xmlns:a16="http://schemas.microsoft.com/office/drawing/2014/main" id="{F7F04479-D34D-4DEB-B0F2-DEC5FAE160B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52320" y="6022013"/>
            <a:ext cx="586469" cy="699730"/>
          </a:xfrm>
          <a:prstGeom prst="rect">
            <a:avLst/>
          </a:prstGeom>
        </p:spPr>
      </p:pic>
      <p:pic>
        <p:nvPicPr>
          <p:cNvPr id="7" name="Grafik 25">
            <a:extLst>
              <a:ext uri="{FF2B5EF4-FFF2-40B4-BE49-F238E27FC236}">
                <a16:creationId xmlns:a16="http://schemas.microsoft.com/office/drawing/2014/main" id="{1BFD27B9-2F97-447B-AA02-79D4C0970555}"/>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050158" y="6030736"/>
            <a:ext cx="1404161" cy="673508"/>
          </a:xfrm>
          <a:prstGeom prst="rect">
            <a:avLst/>
          </a:prstGeom>
        </p:spPr>
      </p:pic>
    </p:spTree>
    <p:extLst>
      <p:ext uri="{BB962C8B-B14F-4D97-AF65-F5344CB8AC3E}">
        <p14:creationId xmlns:p14="http://schemas.microsoft.com/office/powerpoint/2010/main" val="3633798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heme/theme1.xml><?xml version="1.0" encoding="utf-8"?>
<a:theme xmlns:a="http://schemas.openxmlformats.org/drawingml/2006/main" name="Metropolitan">
  <a:themeElements>
    <a:clrScheme name="Orangerot">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44E3BB9A-3BF5-4BE4-90CF-48BFABC78514}"/>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Metropolitan</Template>
  <TotalTime>142</TotalTime>
  <Words>1072</Words>
  <Application>Microsoft Office PowerPoint</Application>
  <PresentationFormat>Pokaz na ekranie (4:3)</PresentationFormat>
  <Paragraphs>89</Paragraphs>
  <Slides>15</Slides>
  <Notes>2</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15</vt:i4>
      </vt:variant>
    </vt:vector>
  </HeadingPairs>
  <TitlesOfParts>
    <vt:vector size="20" baseType="lpstr">
      <vt:lpstr>Arial</vt:lpstr>
      <vt:lpstr>Calibri</vt:lpstr>
      <vt:lpstr>Calibri Light</vt:lpstr>
      <vt:lpstr>Times New Roman</vt:lpstr>
      <vt:lpstr>Metropolitan</vt:lpstr>
      <vt:lpstr>Deutsch-Polnischer Verein Cottbus e. V. Stowarzyszenie Niemiecko-Polskie w Cottbus </vt:lpstr>
      <vt:lpstr>SPIELEND POLNISCH LERNEN  NAUKA JĘZYKA POLSKIEGO W FORMIE ZABAWY </vt:lpstr>
      <vt:lpstr>DEUTSCH-POLNISCHE REITERWORKSHOPS NIEMIECKO-POLSKIE WARSZTATY KONNE</vt:lpstr>
      <vt:lpstr>DEUTSCH-POLNISCHE KINDERFERIENLAGER NIEMIECKO-POLSKI OBÓZ WAKACYJNY DLA DZIECI </vt:lpstr>
      <vt:lpstr>Prezentacja programu PowerPoint</vt:lpstr>
      <vt:lpstr>DEUTSCH-POLNISCHES JUGENDFESTIVAL NIEMIECKO-POLSKI FESTIWAL MŁODZIEŻY</vt:lpstr>
      <vt:lpstr>WELTKINDERTAG IN COTTBUS DZIEŃ DZIECKA W COTTBUS</vt:lpstr>
      <vt:lpstr>DEUTSCH-POLNISCHE SCHULPARTNERSCHAFTEN NIEMIECKO-POLSKIE PARTNERSTWA SZKÓŁ</vt:lpstr>
      <vt:lpstr>DEUTSCH-POLNISCHES GENERATIONSPROJEKT NIEMIECKO - POLSKI PROJEKT GENERACYJNY</vt:lpstr>
      <vt:lpstr>DEUTSCH-POLNISCHE BEGEGNUNGEN VON ERWACHSENEN NIEMIECKO-POLSKIE SPOTKANIA DLA DOROSŁYCH</vt:lpstr>
      <vt:lpstr> DEUTSCH-POLNISCHE TAGE IN ZIELONA GÓRA DNI POLSKO-NIEMIECKIE W ZIELONEJ GÓRZE</vt:lpstr>
      <vt:lpstr>THEMENABENDE IN COTTBUS WIECZORY TEMATYCZNE W COTTBUS</vt:lpstr>
      <vt:lpstr>Prezentacja programu PowerPoint</vt:lpstr>
      <vt:lpstr>Prezentacja programu PowerPoint</vt:lpstr>
      <vt:lpstr>Vielen Dank für Ihre  Aufmerksamkeit!                Dziękuję za uwagę!</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Deutsch-Polnischen Weihnachtsbegegnung in Drzonków</dc:title>
  <dc:creator>Julia</dc:creator>
  <cp:lastModifiedBy>Priv</cp:lastModifiedBy>
  <cp:revision>149</cp:revision>
  <dcterms:created xsi:type="dcterms:W3CDTF">2018-02-06T14:02:28Z</dcterms:created>
  <dcterms:modified xsi:type="dcterms:W3CDTF">2020-09-28T11:01:22Z</dcterms:modified>
</cp:coreProperties>
</file>