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5143500" type="screen16x9"/>
  <p:notesSz cx="6858000" cy="9144000"/>
  <p:embeddedFontLst>
    <p:embeddedFont>
      <p:font typeface="Roboto" panose="020B0604020202020204" charset="0"/>
      <p:regular r:id="rId50"/>
      <p:bold r:id="rId51"/>
      <p:italic r:id="rId52"/>
      <p:boldItalic r:id="rId53"/>
    </p:embeddedFont>
    <p:embeddedFont>
      <p:font typeface="Roboto Slab" panose="020B0604020202020204" charset="0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89" autoAdjust="0"/>
  </p:normalViewPr>
  <p:slideViewPr>
    <p:cSldViewPr snapToGrid="0">
      <p:cViewPr varScale="1">
        <p:scale>
          <a:sx n="143" d="100"/>
          <a:sy n="143" d="100"/>
        </p:scale>
        <p:origin x="68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804bb3ca9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804bb3ca93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8562459a0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8562459a0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8562459a06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8562459a06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8562459a06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8562459a06_0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8562459a0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8562459a06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8562459a06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8562459a06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8562459a06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8562459a06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8562459a06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8562459a06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8562459a06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8562459a06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8562459a06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8562459a06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539a65775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539a65775_0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8562459a06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8562459a06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8562459a06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8562459a06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8562459a06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8562459a06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8562459a06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8562459a06_0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8562459a06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8562459a06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8562459a06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8562459a06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8562459a06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8562459a06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8562459a06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8562459a06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8562459a06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8562459a06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8562459a06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8562459a06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539a65775_0_2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5539a65775_0_2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8562459a06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8562459a06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8562459a06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8562459a06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8562459a06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8562459a06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8562459a06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8562459a06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8562459a06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8562459a06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8562459a06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8562459a06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8562459a06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8562459a06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562459a06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562459a06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8562459a06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8562459a06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8562459a06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8562459a06_0_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804bb3ca9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804bb3ca9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8562459a06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8562459a06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8562459a06_0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8562459a06_0_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8562459a06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8562459a06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8562459a06_0_2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8562459a06_0_2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8562459a06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8562459a06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8562459a06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8562459a06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8562459a06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8562459a06_0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8562459a06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8562459a06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804bb3ca93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804bb3ca93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8562459a06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8562459a06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8562459a06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8562459a06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804bb3ca93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804bb3ca93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539a65775_0_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539a65775_0_2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title" hasCustomPrompt="1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>
            <a:spLocks noGrp="1"/>
          </p:cNvSpPr>
          <p:nvPr>
            <p:ph type="body" idx="1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rina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8REZOieyhw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DOBRE PRAKTYKI</a:t>
            </a:r>
            <a:endParaRPr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 NA RZECZ SENIORÓW</a:t>
            </a:r>
            <a:endParaRPr b="1" dirty="0"/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1"/>
          </p:nvPr>
        </p:nvSpPr>
        <p:spPr>
          <a:xfrm>
            <a:off x="1171200" y="2810515"/>
            <a:ext cx="6801600" cy="13409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>
                <a:latin typeface="Roboto" panose="020B0604020202020204" charset="0"/>
                <a:ea typeface="Roboto" panose="020B0604020202020204" charset="0"/>
              </a:rPr>
              <a:t>Monika Dudek</a:t>
            </a:r>
            <a:endParaRPr dirty="0">
              <a:latin typeface="Roboto" panose="020B0604020202020204" charset="0"/>
              <a:ea typeface="Roboto" panose="020B060402020202020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>
                <a:latin typeface="Roboto" panose="020B0604020202020204" charset="0"/>
                <a:ea typeface="Roboto" panose="020B0604020202020204" charset="0"/>
              </a:rPr>
              <a:t>etnolożka, animatorka kultury, tancerka </a:t>
            </a:r>
            <a:br>
              <a:rPr lang="pl" dirty="0">
                <a:latin typeface="Roboto" panose="020B0604020202020204" charset="0"/>
                <a:ea typeface="Roboto" panose="020B0604020202020204" charset="0"/>
              </a:rPr>
            </a:br>
            <a:r>
              <a:rPr lang="pl" dirty="0">
                <a:latin typeface="Roboto" panose="020B0604020202020204" charset="0"/>
                <a:ea typeface="Roboto" panose="020B0604020202020204" charset="0"/>
              </a:rPr>
              <a:t>prezeska Fundacja Kobieta w Regionie</a:t>
            </a:r>
            <a:endParaRPr dirty="0">
              <a:latin typeface="Roboto" panose="020B0604020202020204" charset="0"/>
              <a:ea typeface="Roboto" panose="020B0604020202020204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637642C2-B908-42E4-BC89-F9896CAB2D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169" y="4495118"/>
            <a:ext cx="4834269" cy="6188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>
            <a:spLocks noGrp="1"/>
          </p:cNvSpPr>
          <p:nvPr>
            <p:ph type="title"/>
          </p:nvPr>
        </p:nvSpPr>
        <p:spPr>
          <a:xfrm>
            <a:off x="269475" y="433839"/>
            <a:ext cx="8368200" cy="76088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2800" b="1" dirty="0"/>
              <a:t>SENIORZY POTRZEBUJĄ PROWADZENIA</a:t>
            </a:r>
            <a:endParaRPr sz="2800" b="1" dirty="0"/>
          </a:p>
        </p:txBody>
      </p:sp>
      <p:sp>
        <p:nvSpPr>
          <p:cNvPr id="120" name="Google Shape;120;p22"/>
          <p:cNvSpPr txBox="1">
            <a:spLocks noGrp="1"/>
          </p:cNvSpPr>
          <p:nvPr>
            <p:ph type="body" idx="1"/>
          </p:nvPr>
        </p:nvSpPr>
        <p:spPr>
          <a:xfrm>
            <a:off x="387900" y="1371575"/>
            <a:ext cx="8368200" cy="360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Chcieliśmy by sami organizowali sobie czas, ale…. na razie trzeba ich prowadzić..</a:t>
            </a:r>
            <a:endParaRPr b="1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dirty="0"/>
              <a:t>Kiedy pytaliśmy CZEGO potrzebują i JAK chcą spędzać czas, odpowiadali niezmiennie</a:t>
            </a:r>
            <a:r>
              <a:rPr lang="pl" sz="2000" dirty="0"/>
              <a:t>:</a:t>
            </a:r>
            <a:endParaRPr sz="2000" dirty="0"/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600" b="1" dirty="0"/>
              <a:t>WYCIECZKI                                   GIMNASTYKA</a:t>
            </a:r>
            <a:r>
              <a:rPr lang="pl" sz="2400" b="1" dirty="0"/>
              <a:t> </a:t>
            </a:r>
            <a:endParaRPr sz="2600" b="1" dirty="0"/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400" b="1" dirty="0"/>
              <a:t>                    </a:t>
            </a:r>
            <a:r>
              <a:rPr lang="pl" sz="2500" b="1" dirty="0"/>
              <a:t>               GOTOWANIE                                                         WYKŁADY  </a:t>
            </a:r>
            <a:r>
              <a:rPr lang="pl" sz="2400" b="1" dirty="0"/>
              <a:t>                                                       </a:t>
            </a:r>
            <a:r>
              <a:rPr lang="pl" sz="2800" b="1" dirty="0"/>
              <a:t>TAŃC</a:t>
            </a:r>
            <a:r>
              <a:rPr lang="pl" sz="2700" b="1" dirty="0"/>
              <a:t>E</a:t>
            </a:r>
            <a:endParaRPr sz="2300" b="1" dirty="0"/>
          </a:p>
          <a:p>
            <a:pPr marL="3657600" lvl="0" indent="457200" algn="l" rtl="0">
              <a:spcBef>
                <a:spcPts val="1600"/>
              </a:spcBef>
              <a:spcAft>
                <a:spcPts val="0"/>
              </a:spcAft>
              <a:buNone/>
            </a:pPr>
            <a:endParaRPr sz="2500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 txBox="1">
            <a:spLocks noGrp="1"/>
          </p:cNvSpPr>
          <p:nvPr>
            <p:ph type="title"/>
          </p:nvPr>
        </p:nvSpPr>
        <p:spPr>
          <a:xfrm>
            <a:off x="387900" y="193225"/>
            <a:ext cx="8368200" cy="86674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3300" b="1" dirty="0"/>
              <a:t>NO DOBRZE! BĘDZIE JAK CHCECIE!</a:t>
            </a:r>
            <a:endParaRPr sz="3300" b="1" dirty="0"/>
          </a:p>
        </p:txBody>
      </p:sp>
      <p:sp>
        <p:nvSpPr>
          <p:cNvPr id="126" name="Google Shape;126;p23"/>
          <p:cNvSpPr txBox="1">
            <a:spLocks noGrp="1"/>
          </p:cNvSpPr>
          <p:nvPr>
            <p:ph type="body" idx="1"/>
          </p:nvPr>
        </p:nvSpPr>
        <p:spPr>
          <a:xfrm>
            <a:off x="387900" y="923300"/>
            <a:ext cx="8368200" cy="4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600"/>
          </a:p>
        </p:txBody>
      </p:sp>
      <p:pic>
        <p:nvPicPr>
          <p:cNvPr id="127" name="Google Shape;12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5333" y="1481728"/>
            <a:ext cx="5012515" cy="30318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4"/>
          <p:cNvSpPr txBox="1">
            <a:spLocks noGrp="1"/>
          </p:cNvSpPr>
          <p:nvPr>
            <p:ph type="title"/>
          </p:nvPr>
        </p:nvSpPr>
        <p:spPr>
          <a:xfrm>
            <a:off x="387900" y="300350"/>
            <a:ext cx="8368200" cy="78091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NORDIC WALKING - kupiliśmy kije!</a:t>
            </a:r>
            <a:endParaRPr b="1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28AD99E-E216-45A6-BA70-7144716C2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2103" y="1242728"/>
            <a:ext cx="4861983" cy="349613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>
            <a:spLocks noGrp="1"/>
          </p:cNvSpPr>
          <p:nvPr>
            <p:ph type="title"/>
          </p:nvPr>
        </p:nvSpPr>
        <p:spPr>
          <a:xfrm>
            <a:off x="387900" y="460537"/>
            <a:ext cx="8368200" cy="68746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NORDIC WALKING - kupiliśmy kije!</a:t>
            </a:r>
            <a:endParaRPr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A2CD73D-8748-488F-8DDC-A8DE6DC6C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8940" y="1328216"/>
            <a:ext cx="4674901" cy="34561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6"/>
          <p:cNvSpPr txBox="1">
            <a:spLocks noGrp="1"/>
          </p:cNvSpPr>
          <p:nvPr>
            <p:ph type="title"/>
          </p:nvPr>
        </p:nvSpPr>
        <p:spPr>
          <a:xfrm>
            <a:off x="387900" y="118600"/>
            <a:ext cx="8368200" cy="104275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GRY NA ŚWIEŻYM POWIETRZU? - bule!</a:t>
            </a:r>
            <a:endParaRPr b="1" dirty="0"/>
          </a:p>
        </p:txBody>
      </p:sp>
      <p:pic>
        <p:nvPicPr>
          <p:cNvPr id="150" name="Google Shape;15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2348" y="1348240"/>
            <a:ext cx="4922408" cy="3183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7"/>
          <p:cNvSpPr txBox="1">
            <a:spLocks noGrp="1"/>
          </p:cNvSpPr>
          <p:nvPr>
            <p:ph type="title"/>
          </p:nvPr>
        </p:nvSpPr>
        <p:spPr>
          <a:xfrm>
            <a:off x="387900" y="123025"/>
            <a:ext cx="8368200" cy="116514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>
                <a:latin typeface="Roboto Slab" panose="020B0604020202020204" charset="0"/>
                <a:ea typeface="Roboto Slab" panose="020B0604020202020204" charset="0"/>
                <a:cs typeface="Roboto"/>
                <a:sym typeface="Roboto"/>
              </a:rPr>
              <a:t>CHCECIE TAŃCZYĆ A NIE MA PANÓW ? </a:t>
            </a:r>
            <a:br>
              <a:rPr lang="pl" b="1" dirty="0">
                <a:latin typeface="Roboto Slab" panose="020B0604020202020204" charset="0"/>
                <a:ea typeface="Roboto Slab" panose="020B0604020202020204" charset="0"/>
                <a:cs typeface="Roboto"/>
                <a:sym typeface="Roboto"/>
              </a:rPr>
            </a:br>
            <a:r>
              <a:rPr lang="pl" b="1" dirty="0">
                <a:latin typeface="Roboto Slab" panose="020B0604020202020204" charset="0"/>
                <a:ea typeface="Roboto Slab" panose="020B0604020202020204" charset="0"/>
                <a:cs typeface="Roboto"/>
                <a:sym typeface="Roboto"/>
              </a:rPr>
              <a:t>No to w kręgu!</a:t>
            </a:r>
            <a:endParaRPr b="1" dirty="0">
              <a:latin typeface="Roboto Slab" panose="020B0604020202020204" charset="0"/>
              <a:ea typeface="Roboto Slab" panose="020B0604020202020204" charset="0"/>
            </a:endParaRPr>
          </a:p>
        </p:txBody>
      </p:sp>
      <p:pic>
        <p:nvPicPr>
          <p:cNvPr id="158" name="Google Shape;15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5708" y="1548472"/>
            <a:ext cx="5019188" cy="3045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"/>
          <p:cNvSpPr txBox="1">
            <a:spLocks noGrp="1"/>
          </p:cNvSpPr>
          <p:nvPr>
            <p:ph type="title"/>
          </p:nvPr>
        </p:nvSpPr>
        <p:spPr>
          <a:xfrm>
            <a:off x="387900" y="313699"/>
            <a:ext cx="8368200" cy="84765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>
                <a:latin typeface="Roboto Slab" panose="020B0604020202020204" charset="0"/>
                <a:ea typeface="Roboto Slab" panose="020B0604020202020204" charset="0"/>
                <a:cs typeface="Roboto"/>
                <a:sym typeface="Roboto"/>
              </a:rPr>
              <a:t>GIMNASTYKA - 3 grupy w tygodniu!</a:t>
            </a:r>
            <a:endParaRPr b="1" dirty="0">
              <a:latin typeface="Roboto Slab" panose="020B0604020202020204" charset="0"/>
              <a:ea typeface="Roboto Slab" panose="020B0604020202020204" charset="0"/>
            </a:endParaRPr>
          </a:p>
        </p:txBody>
      </p:sp>
      <p:pic>
        <p:nvPicPr>
          <p:cNvPr id="166" name="Google Shape;16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5521" y="1414984"/>
            <a:ext cx="5052561" cy="30704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9"/>
          <p:cNvSpPr txBox="1">
            <a:spLocks noGrp="1"/>
          </p:cNvSpPr>
          <p:nvPr>
            <p:ph type="title"/>
          </p:nvPr>
        </p:nvSpPr>
        <p:spPr>
          <a:xfrm>
            <a:off x="460100" y="177174"/>
            <a:ext cx="8368200" cy="100420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>
                <a:latin typeface="Roboto Slab" panose="020B0604020202020204" charset="0"/>
                <a:ea typeface="Roboto Slab" panose="020B0604020202020204" charset="0"/>
                <a:cs typeface="Roboto"/>
                <a:sym typeface="Roboto"/>
              </a:rPr>
              <a:t>GIMNASTYKA - 3 grupy w tygodniu!</a:t>
            </a:r>
            <a:endParaRPr dirty="0">
              <a:latin typeface="Roboto Slab" panose="020B0604020202020204" charset="0"/>
              <a:ea typeface="Roboto Slab" panose="020B0604020202020204" charset="0"/>
            </a:endParaRPr>
          </a:p>
        </p:txBody>
      </p:sp>
      <p:pic>
        <p:nvPicPr>
          <p:cNvPr id="173" name="Google Shape;173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9618" y="1414983"/>
            <a:ext cx="5298581" cy="30601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0"/>
          <p:cNvSpPr txBox="1">
            <a:spLocks noGrp="1"/>
          </p:cNvSpPr>
          <p:nvPr>
            <p:ph type="title"/>
          </p:nvPr>
        </p:nvSpPr>
        <p:spPr>
          <a:xfrm>
            <a:off x="331725" y="169150"/>
            <a:ext cx="8368200" cy="109899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WYCIECZKI - kiedy tylko mamy na to środki!</a:t>
            </a:r>
            <a:endParaRPr b="1" dirty="0"/>
          </a:p>
        </p:txBody>
      </p:sp>
      <p:pic>
        <p:nvPicPr>
          <p:cNvPr id="180" name="Google Shape;18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5218" y="1629935"/>
            <a:ext cx="5206073" cy="282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1"/>
          <p:cNvSpPr txBox="1">
            <a:spLocks noGrp="1"/>
          </p:cNvSpPr>
          <p:nvPr>
            <p:ph type="title"/>
          </p:nvPr>
        </p:nvSpPr>
        <p:spPr>
          <a:xfrm>
            <a:off x="387900" y="266978"/>
            <a:ext cx="8368200" cy="102786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WYCIECZKI - kiedy tylko mamy na to środki!</a:t>
            </a:r>
            <a:endParaRPr dirty="0"/>
          </a:p>
        </p:txBody>
      </p:sp>
      <p:pic>
        <p:nvPicPr>
          <p:cNvPr id="3074" name="Picture 2" descr="C:\Users\Admin\Desktop\M.Dudek\brakujące foto\19 wyciecz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056" y="1457939"/>
            <a:ext cx="5085932" cy="28608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Czy seniorzy siedzą w domu? Nie!</a:t>
            </a:r>
            <a:endParaRPr b="1" dirty="0"/>
          </a:p>
        </p:txBody>
      </p:sp>
      <p:sp>
        <p:nvSpPr>
          <p:cNvPr id="70" name="Google Shape;70;p1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pl" dirty="0">
                <a:latin typeface="Roboto" panose="020B0604020202020204" charset="0"/>
                <a:ea typeface="Roboto" panose="020B0604020202020204" charset="0"/>
              </a:rPr>
              <a:t>A może siedzą ale ja takich nie znam :)</a:t>
            </a:r>
            <a:endParaRPr dirty="0">
              <a:latin typeface="Roboto" panose="020B0604020202020204" charset="0"/>
              <a:ea typeface="Roboto" panose="020B0604020202020204" charset="0"/>
            </a:endParaRPr>
          </a:p>
        </p:txBody>
      </p:sp>
      <p:pic>
        <p:nvPicPr>
          <p:cNvPr id="71" name="Google Shape;7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7394" y="2209244"/>
            <a:ext cx="5467713" cy="27051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2"/>
          <p:cNvSpPr txBox="1">
            <a:spLocks noGrp="1"/>
          </p:cNvSpPr>
          <p:nvPr>
            <p:ph type="title"/>
          </p:nvPr>
        </p:nvSpPr>
        <p:spPr>
          <a:xfrm>
            <a:off x="434621" y="556218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PIKNIKI i PRZYRODA</a:t>
            </a:r>
            <a:r>
              <a:rPr lang="pl" dirty="0"/>
              <a:t>- to uwielbiamy!</a:t>
            </a:r>
            <a:endParaRPr dirty="0"/>
          </a:p>
        </p:txBody>
      </p:sp>
      <p:pic>
        <p:nvPicPr>
          <p:cNvPr id="194" name="Google Shape;19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5124" y="1508426"/>
            <a:ext cx="5319540" cy="2846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3"/>
          <p:cNvSpPr txBox="1">
            <a:spLocks noGrp="1"/>
          </p:cNvSpPr>
          <p:nvPr>
            <p:ph type="title"/>
          </p:nvPr>
        </p:nvSpPr>
        <p:spPr>
          <a:xfrm>
            <a:off x="387900" y="142725"/>
            <a:ext cx="8368200" cy="108537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PIKNIKI i PRZYRODA</a:t>
            </a:r>
            <a:r>
              <a:rPr lang="pl" dirty="0"/>
              <a:t>- to uwielbiamy!</a:t>
            </a:r>
            <a:endParaRPr dirty="0"/>
          </a:p>
        </p:txBody>
      </p:sp>
      <p:pic>
        <p:nvPicPr>
          <p:cNvPr id="4098" name="Picture 2" descr="C:\Users\Admin\Desktop\M.Dudek\brakujące foto\21-pikni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4863" y="1445856"/>
            <a:ext cx="5316333" cy="3141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4"/>
          <p:cNvSpPr txBox="1">
            <a:spLocks noGrp="1"/>
          </p:cNvSpPr>
          <p:nvPr>
            <p:ph type="title"/>
          </p:nvPr>
        </p:nvSpPr>
        <p:spPr>
          <a:xfrm>
            <a:off x="387900" y="162399"/>
            <a:ext cx="8368200" cy="10857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GOTOWANIE - kto nie lubi jeść?!</a:t>
            </a:r>
            <a:endParaRPr b="1" dirty="0"/>
          </a:p>
        </p:txBody>
      </p:sp>
      <p:pic>
        <p:nvPicPr>
          <p:cNvPr id="5122" name="Picture 2" descr="C:\Users\Admin\Desktop\M.Dudek\brakujące foto\22-gotowani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6155" y="1405587"/>
            <a:ext cx="5071764" cy="31293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>
            <a:spLocks noGrp="1"/>
          </p:cNvSpPr>
          <p:nvPr>
            <p:ph type="title"/>
          </p:nvPr>
        </p:nvSpPr>
        <p:spPr>
          <a:xfrm>
            <a:off x="387900" y="400467"/>
            <a:ext cx="8368200" cy="87435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GOTOWANIE - kto nie lubi jeść?!</a:t>
            </a:r>
            <a:endParaRPr dirty="0"/>
          </a:p>
        </p:txBody>
      </p:sp>
      <p:pic>
        <p:nvPicPr>
          <p:cNvPr id="215" name="Google Shape;21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5264" y="1541799"/>
            <a:ext cx="5279491" cy="30032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6"/>
          <p:cNvSpPr txBox="1">
            <a:spLocks noGrp="1"/>
          </p:cNvSpPr>
          <p:nvPr>
            <p:ph type="title"/>
          </p:nvPr>
        </p:nvSpPr>
        <p:spPr>
          <a:xfrm>
            <a:off x="210525" y="142700"/>
            <a:ext cx="8368200" cy="105202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OBCHODZIMY WSPÓLNIE ŚWIĘTA...</a:t>
            </a:r>
            <a:endParaRPr b="1" dirty="0"/>
          </a:p>
        </p:txBody>
      </p:sp>
      <p:pic>
        <p:nvPicPr>
          <p:cNvPr id="222" name="Google Shape;22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1775" y="1362956"/>
            <a:ext cx="5159351" cy="3175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7"/>
          <p:cNvSpPr txBox="1">
            <a:spLocks noGrp="1"/>
          </p:cNvSpPr>
          <p:nvPr>
            <p:ph type="title"/>
          </p:nvPr>
        </p:nvSpPr>
        <p:spPr>
          <a:xfrm>
            <a:off x="387900" y="333722"/>
            <a:ext cx="8368200" cy="9077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… I OBOWIĄZKOWO IMIENINY!</a:t>
            </a:r>
            <a:endParaRPr b="1" dirty="0"/>
          </a:p>
        </p:txBody>
      </p:sp>
      <p:pic>
        <p:nvPicPr>
          <p:cNvPr id="229" name="Google Shape;22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1892" y="1515101"/>
            <a:ext cx="5219422" cy="2930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"/>
          <p:cNvSpPr txBox="1">
            <a:spLocks noGrp="1"/>
          </p:cNvSpPr>
          <p:nvPr>
            <p:ph type="title"/>
          </p:nvPr>
        </p:nvSpPr>
        <p:spPr>
          <a:xfrm>
            <a:off x="387900" y="520606"/>
            <a:ext cx="8368200" cy="71416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Nade wszystko uwielbiamy się BAWIĆ!</a:t>
            </a:r>
            <a:endParaRPr b="1" dirty="0"/>
          </a:p>
        </p:txBody>
      </p:sp>
      <p:pic>
        <p:nvPicPr>
          <p:cNvPr id="236" name="Google Shape;23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81962" y="1421660"/>
            <a:ext cx="5099281" cy="27432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9"/>
          <p:cNvSpPr txBox="1">
            <a:spLocks noGrp="1"/>
          </p:cNvSpPr>
          <p:nvPr>
            <p:ph type="title"/>
          </p:nvPr>
        </p:nvSpPr>
        <p:spPr>
          <a:xfrm>
            <a:off x="387900" y="433838"/>
            <a:ext cx="8368200" cy="78091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… I BAWIĆ...</a:t>
            </a:r>
            <a:endParaRPr dirty="0"/>
          </a:p>
        </p:txBody>
      </p:sp>
      <p:pic>
        <p:nvPicPr>
          <p:cNvPr id="243" name="Google Shape;24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5437" y="1314868"/>
            <a:ext cx="5272714" cy="2926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0"/>
          <p:cNvSpPr txBox="1">
            <a:spLocks noGrp="1"/>
          </p:cNvSpPr>
          <p:nvPr>
            <p:ph type="title"/>
          </p:nvPr>
        </p:nvSpPr>
        <p:spPr>
          <a:xfrm>
            <a:off x="230225" y="162425"/>
            <a:ext cx="8368200" cy="109237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… I BAWIĆ...</a:t>
            </a:r>
            <a:endParaRPr b="1" dirty="0"/>
          </a:p>
        </p:txBody>
      </p:sp>
      <p:pic>
        <p:nvPicPr>
          <p:cNvPr id="250" name="Google Shape;25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8068" y="1461704"/>
            <a:ext cx="5012514" cy="28756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1"/>
          <p:cNvSpPr txBox="1">
            <a:spLocks noGrp="1"/>
          </p:cNvSpPr>
          <p:nvPr>
            <p:ph type="title"/>
          </p:nvPr>
        </p:nvSpPr>
        <p:spPr>
          <a:xfrm>
            <a:off x="210550" y="123000"/>
            <a:ext cx="8368200" cy="10917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… I ŚPIEWAĆ...</a:t>
            </a:r>
            <a:endParaRPr b="1" dirty="0"/>
          </a:p>
        </p:txBody>
      </p:sp>
      <p:pic>
        <p:nvPicPr>
          <p:cNvPr id="257" name="Google Shape;25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5428" y="1401636"/>
            <a:ext cx="4972467" cy="28833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CO MYŚLIMY O SENIORACH?</a:t>
            </a:r>
            <a:endParaRPr b="1" dirty="0"/>
          </a:p>
        </p:txBody>
      </p:sp>
      <p:sp>
        <p:nvSpPr>
          <p:cNvPr id="77" name="Google Shape;77;p15"/>
          <p:cNvSpPr txBox="1">
            <a:spLocks noGrp="1"/>
          </p:cNvSpPr>
          <p:nvPr>
            <p:ph type="body" idx="1"/>
          </p:nvPr>
        </p:nvSpPr>
        <p:spPr>
          <a:xfrm>
            <a:off x="493908" y="1294844"/>
            <a:ext cx="8262191" cy="37844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2000" dirty="0"/>
              <a:t>To starsi, powolni ludzie.</a:t>
            </a:r>
            <a:endParaRPr sz="20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000" dirty="0"/>
              <a:t>Lubią plotki i </a:t>
            </a:r>
            <a:r>
              <a:rPr lang="pl" dirty="0"/>
              <a:t>przesiadywać</a:t>
            </a:r>
            <a:r>
              <a:rPr lang="pl" sz="2000" dirty="0"/>
              <a:t> w przychodniach zdrowia.</a:t>
            </a:r>
            <a:endParaRPr sz="20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000" dirty="0"/>
              <a:t>Mają dziwne poglądy.</a:t>
            </a:r>
            <a:endParaRPr sz="20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000" dirty="0"/>
              <a:t>Lubią chodzić do kościoła.</a:t>
            </a:r>
            <a:endParaRPr sz="20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000" dirty="0"/>
              <a:t>Narzekają, są roszczeniowi.</a:t>
            </a:r>
            <a:endParaRPr sz="20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000" dirty="0"/>
              <a:t>Same z nimi kłopoty.</a:t>
            </a:r>
            <a:endParaRPr sz="2000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pl" sz="2000" dirty="0"/>
              <a:t>Nie rozumieją współczesnego świata.</a:t>
            </a:r>
            <a:endParaRPr sz="20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2"/>
          <p:cNvSpPr txBox="1">
            <a:spLocks noGrp="1"/>
          </p:cNvSpPr>
          <p:nvPr>
            <p:ph type="title"/>
          </p:nvPr>
        </p:nvSpPr>
        <p:spPr>
          <a:xfrm>
            <a:off x="387900" y="444676"/>
            <a:ext cx="8368200" cy="79677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KLUB SENIOR + W KRZESZOWICACH</a:t>
            </a:r>
            <a:endParaRPr b="1" dirty="0"/>
          </a:p>
        </p:txBody>
      </p:sp>
      <p:sp>
        <p:nvSpPr>
          <p:cNvPr id="263" name="Google Shape;263;p42"/>
          <p:cNvSpPr txBox="1">
            <a:spLocks noGrp="1"/>
          </p:cNvSpPr>
          <p:nvPr>
            <p:ph type="body" idx="1"/>
          </p:nvPr>
        </p:nvSpPr>
        <p:spPr>
          <a:xfrm>
            <a:off x="507258" y="1314867"/>
            <a:ext cx="8248842" cy="36096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styczeń 2019 </a:t>
            </a:r>
            <a:endParaRPr b="1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b="1" dirty="0"/>
              <a:t>Ośrodek Integracji Seniorów i Młodzieży zmienia się w Klub Senior+</a:t>
            </a:r>
            <a:endParaRPr b="1" dirty="0"/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dirty="0"/>
              <a:t>Dla nas zmienia się tylko to, że </a:t>
            </a:r>
            <a:r>
              <a:rPr lang="pl" b="1" dirty="0"/>
              <a:t>według nowych przepisów</a:t>
            </a:r>
            <a:r>
              <a:rPr lang="pl" dirty="0"/>
              <a:t> musimy spotykać się w budynku należącym do gminy, wobec tego otrzymujemy do dyspozycji dużą salę!</a:t>
            </a:r>
            <a:endParaRPr dirty="0"/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pl" b="1" dirty="0"/>
              <a:t>Więcej miejsca do tańczenia!</a:t>
            </a:r>
            <a:endParaRPr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3"/>
          <p:cNvSpPr txBox="1">
            <a:spLocks noGrp="1"/>
          </p:cNvSpPr>
          <p:nvPr>
            <p:ph type="title"/>
          </p:nvPr>
        </p:nvSpPr>
        <p:spPr>
          <a:xfrm>
            <a:off x="387900" y="157650"/>
            <a:ext cx="8368200" cy="107712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FAJFY DLA SENIORÓW</a:t>
            </a:r>
            <a:endParaRPr b="1" dirty="0"/>
          </a:p>
        </p:txBody>
      </p:sp>
      <p:pic>
        <p:nvPicPr>
          <p:cNvPr id="270" name="Google Shape;27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8778" y="1394960"/>
            <a:ext cx="5039210" cy="3177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4"/>
          <p:cNvSpPr txBox="1">
            <a:spLocks noGrp="1"/>
          </p:cNvSpPr>
          <p:nvPr>
            <p:ph type="title"/>
          </p:nvPr>
        </p:nvSpPr>
        <p:spPr>
          <a:xfrm>
            <a:off x="387900" y="83599"/>
            <a:ext cx="8368200" cy="11444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I WIĘCEJ MIEJSCA NA GIMNASTYKĘ!</a:t>
            </a:r>
            <a:endParaRPr b="1" dirty="0"/>
          </a:p>
        </p:txBody>
      </p:sp>
      <p:pic>
        <p:nvPicPr>
          <p:cNvPr id="277" name="Google Shape;27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81963" y="1388286"/>
            <a:ext cx="5092606" cy="32371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5"/>
          <p:cNvSpPr txBox="1">
            <a:spLocks noGrp="1"/>
          </p:cNvSpPr>
          <p:nvPr>
            <p:ph type="title"/>
          </p:nvPr>
        </p:nvSpPr>
        <p:spPr>
          <a:xfrm>
            <a:off x="387900" y="458024"/>
            <a:ext cx="8368200" cy="78342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ŚWIETNIE DZIAŁAMY! Jesteśmy widoczni!</a:t>
            </a:r>
            <a:endParaRPr b="1" dirty="0"/>
          </a:p>
        </p:txBody>
      </p:sp>
      <p:sp>
        <p:nvSpPr>
          <p:cNvPr id="283" name="Google Shape;283;p45"/>
          <p:cNvSpPr txBox="1">
            <a:spLocks noGrp="1"/>
          </p:cNvSpPr>
          <p:nvPr>
            <p:ph type="body" idx="1"/>
          </p:nvPr>
        </p:nvSpPr>
        <p:spPr>
          <a:xfrm>
            <a:off x="513932" y="1301518"/>
            <a:ext cx="8242167" cy="367400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/>
              <a:t>Mamy swój fan’page na portalu Facebook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/>
              <a:t>	Nauczyliśmy seniorów obsługi messengera, Facebooka, 	smartfona, WhatsApp..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/>
              <a:t>	Animatorki z Klubu w każdy poniedziałek wysyłają 70 sms-ów </a:t>
            </a:r>
            <a:br>
              <a:rPr lang="pl" dirty="0"/>
            </a:br>
            <a:r>
              <a:rPr lang="pl" dirty="0"/>
              <a:t>	z informacjami o programie na cały tydzień…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914400" lvl="0" indent="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l" b="1" dirty="0"/>
          </a:p>
          <a:p>
            <a:pPr marL="914400" lvl="0" indent="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Jesteśmy doskonale zorganizowani!</a:t>
            </a:r>
            <a:endParaRPr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77007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WIZYTA PREMIERA W NASZYM KLUBIE...</a:t>
            </a:r>
            <a:endParaRPr b="1" dirty="0"/>
          </a:p>
        </p:txBody>
      </p:sp>
      <p:sp>
        <p:nvSpPr>
          <p:cNvPr id="289" name="Google Shape;289;p46"/>
          <p:cNvSpPr txBox="1">
            <a:spLocks noGrp="1"/>
          </p:cNvSpPr>
          <p:nvPr>
            <p:ph type="body" idx="1"/>
          </p:nvPr>
        </p:nvSpPr>
        <p:spPr>
          <a:xfrm>
            <a:off x="500584" y="1294844"/>
            <a:ext cx="8255516" cy="32738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/>
              <a:t>Aha, to może dlatego wytypowano nasz Klub Senior+ do spotkania z premierem Mateuszem Morawieckim?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dirty="0"/>
              <a:t>To był ogromny stres dla szefowej Fundacji Kobieta</a:t>
            </a:r>
            <a:br>
              <a:rPr lang="pl" dirty="0"/>
            </a:br>
            <a:r>
              <a:rPr lang="pl" dirty="0"/>
              <a:t>w Regionie i jej pracowników. </a:t>
            </a:r>
            <a:endParaRPr dirty="0"/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pl" b="1" dirty="0"/>
              <a:t>Dla wielu seniorów - przeżycie na całe życie!</a:t>
            </a:r>
            <a:endParaRPr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7"/>
          <p:cNvSpPr txBox="1">
            <a:spLocks noGrp="1"/>
          </p:cNvSpPr>
          <p:nvPr>
            <p:ph type="title"/>
          </p:nvPr>
        </p:nvSpPr>
        <p:spPr>
          <a:xfrm>
            <a:off x="387900" y="123000"/>
            <a:ext cx="8368200" cy="111177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WIZYTA PREMIERA W NASZYM KLUBIE...</a:t>
            </a:r>
            <a:endParaRPr dirty="0"/>
          </a:p>
        </p:txBody>
      </p:sp>
      <p:pic>
        <p:nvPicPr>
          <p:cNvPr id="296" name="Google Shape;29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4960" y="1481727"/>
            <a:ext cx="5499749" cy="2910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79009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KIEDY ZACZĄŁ SIĘ CZAS IZOLACJI</a:t>
            </a:r>
            <a:endParaRPr b="1" dirty="0"/>
          </a:p>
        </p:txBody>
      </p:sp>
      <p:sp>
        <p:nvSpPr>
          <p:cNvPr id="302" name="Google Shape;302;p48"/>
          <p:cNvSpPr txBox="1">
            <a:spLocks noGrp="1"/>
          </p:cNvSpPr>
          <p:nvPr>
            <p:ph type="body" idx="1"/>
          </p:nvPr>
        </p:nvSpPr>
        <p:spPr>
          <a:xfrm>
            <a:off x="500584" y="1475054"/>
            <a:ext cx="8255516" cy="30936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/>
              <a:t>….i strach przed koronawirusem….</a:t>
            </a:r>
            <a:endParaRPr dirty="0"/>
          </a:p>
          <a:p>
            <a:pPr marL="0" lvl="0" indent="45720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dirty="0"/>
              <a:t>			Zaczęliśmy </a:t>
            </a:r>
            <a:r>
              <a:rPr lang="pl" b="1" dirty="0"/>
              <a:t>SZYĆ MASECZKI!</a:t>
            </a: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pl" dirty="0"/>
              <a:t>Zrobiliśmy porządki w domu i wszystkie niepotrzebne </a:t>
            </a: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pl" dirty="0"/>
              <a:t>prześcieradła i tkaniny przekazaliśmy do Klubu.</a:t>
            </a:r>
            <a:endParaRPr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9"/>
          <p:cNvSpPr txBox="1">
            <a:spLocks noGrp="1"/>
          </p:cNvSpPr>
          <p:nvPr>
            <p:ph type="title"/>
          </p:nvPr>
        </p:nvSpPr>
        <p:spPr>
          <a:xfrm>
            <a:off x="387900" y="103300"/>
            <a:ext cx="8368200" cy="113147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SZYJEMY MASECZKI</a:t>
            </a:r>
            <a:endParaRPr b="1" dirty="0"/>
          </a:p>
        </p:txBody>
      </p:sp>
      <p:pic>
        <p:nvPicPr>
          <p:cNvPr id="309" name="Google Shape;309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8246" y="1488402"/>
            <a:ext cx="2927507" cy="3247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50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76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POZOSTAJEMY W KONTAKCIE!</a:t>
            </a:r>
            <a:endParaRPr b="1" dirty="0"/>
          </a:p>
        </p:txBody>
      </p:sp>
      <p:sp>
        <p:nvSpPr>
          <p:cNvPr id="315" name="Google Shape;315;p50"/>
          <p:cNvSpPr txBox="1">
            <a:spLocks noGrp="1"/>
          </p:cNvSpPr>
          <p:nvPr>
            <p:ph type="body" idx="1"/>
          </p:nvPr>
        </p:nvSpPr>
        <p:spPr>
          <a:xfrm>
            <a:off x="484496" y="1303361"/>
            <a:ext cx="8271604" cy="32653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pl" dirty="0"/>
              <a:t>Nieustannie do siebie dzwonimy...</a:t>
            </a:r>
          </a:p>
          <a:p>
            <a:pPr marL="5080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dirty="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pl" dirty="0"/>
              <a:t>Pytamy czy ktoś potrzebuję wsparcia, zakupów, lekarstw?</a:t>
            </a:r>
          </a:p>
          <a:p>
            <a:pPr marL="5080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dirty="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pl" dirty="0"/>
              <a:t>Animatorki Klubu pełnią dyżury przy telefonie</a:t>
            </a:r>
            <a:br>
              <a:rPr lang="pl" dirty="0"/>
            </a:br>
            <a:r>
              <a:rPr lang="pl" dirty="0"/>
              <a:t> i robią zakupy.</a:t>
            </a:r>
            <a:endParaRPr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1"/>
          <p:cNvSpPr txBox="1">
            <a:spLocks noGrp="1"/>
          </p:cNvSpPr>
          <p:nvPr>
            <p:ph type="title"/>
          </p:nvPr>
        </p:nvSpPr>
        <p:spPr>
          <a:xfrm>
            <a:off x="624375" y="83574"/>
            <a:ext cx="8368200" cy="112450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A NASZA 80-letnia STASIA...</a:t>
            </a:r>
            <a:endParaRPr b="1" dirty="0"/>
          </a:p>
        </p:txBody>
      </p:sp>
      <p:sp>
        <p:nvSpPr>
          <p:cNvPr id="321" name="Google Shape;321;p51"/>
          <p:cNvSpPr txBox="1">
            <a:spLocks noGrp="1"/>
          </p:cNvSpPr>
          <p:nvPr>
            <p:ph type="body" idx="1"/>
          </p:nvPr>
        </p:nvSpPr>
        <p:spPr>
          <a:xfrm>
            <a:off x="387900" y="769675"/>
            <a:ext cx="8368200" cy="423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lang="pl" sz="2900" dirty="0"/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pl" dirty="0"/>
              <a:t>...co dzień rozmawia  z wnuczkami </a:t>
            </a:r>
            <a:br>
              <a:rPr lang="pl" dirty="0"/>
            </a:br>
            <a:r>
              <a:rPr lang="pl" dirty="0"/>
              <a:t>w Niemczech  i zapewnia,                                                                                              że siedzi grzecznie w domu…  :)</a:t>
            </a:r>
            <a:endParaRPr dirty="0"/>
          </a:p>
        </p:txBody>
      </p:sp>
      <p:pic>
        <p:nvPicPr>
          <p:cNvPr id="322" name="Google Shape;322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08475" y="1268146"/>
            <a:ext cx="3864965" cy="34882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>
            <a:spLocks noGrp="1"/>
          </p:cNvSpPr>
          <p:nvPr>
            <p:ph type="title"/>
          </p:nvPr>
        </p:nvSpPr>
        <p:spPr>
          <a:xfrm>
            <a:off x="609350" y="458025"/>
            <a:ext cx="81468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CO JA MYŚLAŁAM O SENIORACH?</a:t>
            </a:r>
            <a:endParaRPr b="1" dirty="0"/>
          </a:p>
        </p:txBody>
      </p:sp>
      <p:sp>
        <p:nvSpPr>
          <p:cNvPr id="83" name="Google Shape;83;p16"/>
          <p:cNvSpPr txBox="1">
            <a:spLocks noGrp="1"/>
          </p:cNvSpPr>
          <p:nvPr>
            <p:ph type="body" idx="1"/>
          </p:nvPr>
        </p:nvSpPr>
        <p:spPr>
          <a:xfrm>
            <a:off x="507258" y="1308193"/>
            <a:ext cx="8248842" cy="366733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2100" dirty="0"/>
              <a:t>Lubię starsze osoby, zawsze chętnie mnie wysłuchają.</a:t>
            </a:r>
            <a:endParaRPr sz="21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100" dirty="0"/>
              <a:t>Wiedzą </a:t>
            </a:r>
            <a:r>
              <a:rPr lang="pl" dirty="0"/>
              <a:t>więcej</a:t>
            </a:r>
            <a:r>
              <a:rPr lang="pl" sz="2100" dirty="0"/>
              <a:t> o gotowaniu ode mnie.</a:t>
            </a:r>
            <a:endParaRPr sz="21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100" dirty="0"/>
              <a:t>Mogę mieć więcej babć niż tylko dwie.</a:t>
            </a:r>
            <a:endParaRPr sz="21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100" dirty="0"/>
              <a:t>Oni też potrzebują by ich wysłuchano.</a:t>
            </a:r>
            <a:endParaRPr sz="21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100" dirty="0"/>
              <a:t>Brakuje im miejsca by się spotykać.</a:t>
            </a:r>
            <a:endParaRPr sz="21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2100" dirty="0"/>
              <a:t>OK, kto się zajmuje sprawami seniorów?</a:t>
            </a:r>
            <a:endParaRPr sz="2100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2"/>
          <p:cNvSpPr txBox="1">
            <a:spLocks noGrp="1"/>
          </p:cNvSpPr>
          <p:nvPr>
            <p:ph type="title"/>
          </p:nvPr>
        </p:nvSpPr>
        <p:spPr>
          <a:xfrm>
            <a:off x="507257" y="458024"/>
            <a:ext cx="8089437" cy="7834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Ale co z WIELKANOCNYM JAJECZKIEM?</a:t>
            </a:r>
            <a:endParaRPr b="1" dirty="0"/>
          </a:p>
        </p:txBody>
      </p:sp>
      <p:sp>
        <p:nvSpPr>
          <p:cNvPr id="328" name="Google Shape;328;p52"/>
          <p:cNvSpPr txBox="1">
            <a:spLocks noGrp="1"/>
          </p:cNvSpPr>
          <p:nvPr>
            <p:ph type="body" idx="1"/>
          </p:nvPr>
        </p:nvSpPr>
        <p:spPr>
          <a:xfrm>
            <a:off x="507256" y="1421658"/>
            <a:ext cx="8248843" cy="31470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BŁYSKAWICZNIE ORGANIZUJEMY SPOTKANIE ŚWIĄTECZNE ONLINE!</a:t>
            </a:r>
            <a:endParaRPr b="1" dirty="0"/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b="1" dirty="0"/>
              <a:t>To naprawdę szok! </a:t>
            </a:r>
            <a:endParaRPr b="1" dirty="0"/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b="1" dirty="0"/>
              <a:t>Dziewczyny i chłopaki są na ekranie! Nic nie słychać! Wszyscy coś opowiadają! </a:t>
            </a:r>
            <a:endParaRPr b="1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3"/>
          <p:cNvSpPr txBox="1">
            <a:spLocks noGrp="1"/>
          </p:cNvSpPr>
          <p:nvPr>
            <p:ph type="title"/>
          </p:nvPr>
        </p:nvSpPr>
        <p:spPr>
          <a:xfrm>
            <a:off x="487234" y="407142"/>
            <a:ext cx="8049391" cy="80760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JAJECZKO ONLINE</a:t>
            </a:r>
            <a:endParaRPr b="1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A0B4F66-3983-4C43-8D7B-2D833A39A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213" y="1508425"/>
            <a:ext cx="5921574" cy="308415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4"/>
          <p:cNvSpPr txBox="1">
            <a:spLocks noGrp="1"/>
          </p:cNvSpPr>
          <p:nvPr>
            <p:ph type="title"/>
          </p:nvPr>
        </p:nvSpPr>
        <p:spPr>
          <a:xfrm>
            <a:off x="493908" y="458024"/>
            <a:ext cx="8129485" cy="7834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GIMNASTYKA! GIMNASTYKA!</a:t>
            </a:r>
            <a:endParaRPr b="1" dirty="0"/>
          </a:p>
        </p:txBody>
      </p:sp>
      <p:sp>
        <p:nvSpPr>
          <p:cNvPr id="341" name="Google Shape;341;p54"/>
          <p:cNvSpPr txBox="1">
            <a:spLocks noGrp="1"/>
          </p:cNvSpPr>
          <p:nvPr>
            <p:ph type="body" idx="1"/>
          </p:nvPr>
        </p:nvSpPr>
        <p:spPr>
          <a:xfrm>
            <a:off x="493908" y="1301518"/>
            <a:ext cx="8129485" cy="32672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l" b="1" dirty="0"/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	No dłużej bez ruchu się nie da! </a:t>
            </a:r>
          </a:p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		Rozpoczynamy gimnastykę online, </a:t>
            </a:r>
            <a:br>
              <a:rPr lang="pl" b="1" dirty="0"/>
            </a:br>
            <a:r>
              <a:rPr lang="pl" b="1" dirty="0"/>
              <a:t>          			 każdy na swoim dywanie.</a:t>
            </a:r>
            <a:endParaRPr b="1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5"/>
          <p:cNvSpPr txBox="1">
            <a:spLocks noGrp="1"/>
          </p:cNvSpPr>
          <p:nvPr>
            <p:ph type="title"/>
          </p:nvPr>
        </p:nvSpPr>
        <p:spPr>
          <a:xfrm>
            <a:off x="480560" y="532208"/>
            <a:ext cx="8116135" cy="7092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GIMNASTYKA! GIMNASTYKA!</a:t>
            </a:r>
            <a:endParaRPr dirty="0"/>
          </a:p>
        </p:txBody>
      </p:sp>
      <p:pic>
        <p:nvPicPr>
          <p:cNvPr id="7170" name="Picture 2" descr="C:\Users\Admin\Desktop\M.Dudek\brakujące foto\43-gimnasty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147" y="1456599"/>
            <a:ext cx="5938247" cy="31546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6"/>
          <p:cNvSpPr txBox="1">
            <a:spLocks noGrp="1"/>
          </p:cNvSpPr>
          <p:nvPr>
            <p:ph type="title"/>
          </p:nvPr>
        </p:nvSpPr>
        <p:spPr>
          <a:xfrm>
            <a:off x="488799" y="320374"/>
            <a:ext cx="8368200" cy="9143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I MARZYMY O TYM, </a:t>
            </a:r>
            <a:br>
              <a:rPr lang="pl" b="1" dirty="0"/>
            </a:br>
            <a:r>
              <a:rPr lang="pl" b="1" dirty="0"/>
              <a:t>BY ZNÓW ZATAŃCZYĆ..</a:t>
            </a:r>
            <a:endParaRPr b="1" dirty="0"/>
          </a:p>
        </p:txBody>
      </p:sp>
      <p:sp>
        <p:nvSpPr>
          <p:cNvPr id="354" name="Google Shape;354;p56"/>
          <p:cNvSpPr txBox="1">
            <a:spLocks noGrp="1"/>
          </p:cNvSpPr>
          <p:nvPr>
            <p:ph type="body" idx="1"/>
          </p:nvPr>
        </p:nvSpPr>
        <p:spPr>
          <a:xfrm>
            <a:off x="488799" y="1294844"/>
            <a:ext cx="8094548" cy="352828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pl"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OCZYWIŚCIE Z MONIKĄ, TAK JAK SENIORZY </a:t>
            </a:r>
            <a:br>
              <a:rPr lang="pl" b="1" dirty="0"/>
            </a:br>
            <a:r>
              <a:rPr lang="pl" b="1" dirty="0"/>
              <a:t>Z KRAKOWA - NOWEJ HUTY...</a:t>
            </a:r>
            <a:endParaRPr b="1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dirty="0"/>
              <a:t>Obejrzyjmy proszę 3-minutowy film:</a:t>
            </a:r>
            <a:endParaRPr dirty="0"/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sz="3000" b="1" u="sng" dirty="0">
                <a:solidFill>
                  <a:schemeClr val="hlink"/>
                </a:solidFill>
                <a:hlinkClick r:id="rId3"/>
              </a:rPr>
              <a:t>https://youtu.be/z8REZOieyhw</a:t>
            </a:r>
            <a:endParaRPr sz="3000" b="1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4300" dirty="0"/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pl" sz="4300" dirty="0"/>
              <a:t>luty 2019</a:t>
            </a:r>
            <a:endParaRPr sz="43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7"/>
          <p:cNvSpPr txBox="1">
            <a:spLocks noGrp="1"/>
          </p:cNvSpPr>
          <p:nvPr>
            <p:ph type="title"/>
          </p:nvPr>
        </p:nvSpPr>
        <p:spPr>
          <a:xfrm>
            <a:off x="513933" y="0"/>
            <a:ext cx="8042716" cy="123477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DLACZEGO TO WSZYSTKO TAK DOBRZE NAM WYCHODZI?</a:t>
            </a:r>
            <a:endParaRPr b="1" dirty="0"/>
          </a:p>
        </p:txBody>
      </p:sp>
      <p:pic>
        <p:nvPicPr>
          <p:cNvPr id="8194" name="Picture 2" descr="C:\Users\Admin\Desktop\M.Dudek\brakujące foto\45-dlacze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2321" y="1535009"/>
            <a:ext cx="3139358" cy="30549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8"/>
          <p:cNvSpPr txBox="1">
            <a:spLocks noGrp="1"/>
          </p:cNvSpPr>
          <p:nvPr>
            <p:ph type="title"/>
          </p:nvPr>
        </p:nvSpPr>
        <p:spPr>
          <a:xfrm>
            <a:off x="513932" y="102624"/>
            <a:ext cx="8242167" cy="113882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BO SIĘ KOCHAMY!</a:t>
            </a:r>
            <a:endParaRPr b="1" dirty="0"/>
          </a:p>
        </p:txBody>
      </p:sp>
      <p:pic>
        <p:nvPicPr>
          <p:cNvPr id="368" name="Google Shape;368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56899" y="1555148"/>
            <a:ext cx="2936760" cy="3050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9"/>
          <p:cNvSpPr txBox="1">
            <a:spLocks noGrp="1"/>
          </p:cNvSpPr>
          <p:nvPr>
            <p:ph type="title"/>
          </p:nvPr>
        </p:nvSpPr>
        <p:spPr>
          <a:xfrm>
            <a:off x="473886" y="103299"/>
            <a:ext cx="8282214" cy="11247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DZIĘKUJĘ ZA WASZĄ UWAGĘ! </a:t>
            </a:r>
            <a:endParaRPr b="1" dirty="0"/>
          </a:p>
        </p:txBody>
      </p:sp>
      <p:sp>
        <p:nvSpPr>
          <p:cNvPr id="374" name="Google Shape;374;p59"/>
          <p:cNvSpPr txBox="1">
            <a:spLocks noGrp="1"/>
          </p:cNvSpPr>
          <p:nvPr>
            <p:ph type="body" idx="1"/>
          </p:nvPr>
        </p:nvSpPr>
        <p:spPr>
          <a:xfrm>
            <a:off x="906525" y="1303758"/>
            <a:ext cx="7849500" cy="32649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pl" dirty="0"/>
              <a:t>Monika Dudek</a:t>
            </a:r>
            <a:endParaRPr dirty="0"/>
          </a:p>
        </p:txBody>
      </p:sp>
      <p:pic>
        <p:nvPicPr>
          <p:cNvPr id="375" name="Google Shape;375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10828" y="1782078"/>
            <a:ext cx="3477557" cy="2011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B2B049EE-61EF-4F20-9B32-9E3D9761B1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239" y="4334975"/>
            <a:ext cx="4834269" cy="61881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DOBRA, ZACZNIJMY ROZMAWIAĆ!</a:t>
            </a:r>
            <a:endParaRPr b="1" dirty="0"/>
          </a:p>
        </p:txBody>
      </p:sp>
      <p:sp>
        <p:nvSpPr>
          <p:cNvPr id="89" name="Google Shape;89;p17"/>
          <p:cNvSpPr txBox="1">
            <a:spLocks noGrp="1"/>
          </p:cNvSpPr>
          <p:nvPr>
            <p:ph type="body" idx="1"/>
          </p:nvPr>
        </p:nvSpPr>
        <p:spPr>
          <a:xfrm>
            <a:off x="493908" y="1281495"/>
            <a:ext cx="8262191" cy="35248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3000" b="1" dirty="0"/>
              <a:t>2011 rok </a:t>
            </a:r>
            <a:endParaRPr sz="3000" b="1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dirty="0"/>
              <a:t>Zainicjowałam cykl “Przedpołudnie dla seniora” w Centrum Kultury i Sportu </a:t>
            </a:r>
            <a:br>
              <a:rPr lang="pl" dirty="0"/>
            </a:br>
            <a:r>
              <a:rPr lang="pl" dirty="0"/>
              <a:t>w Krzeszowicach.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dirty="0"/>
              <a:t>Na pierwsze spotkanie przyszło 5 osób…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b="1" dirty="0"/>
              <a:t>Jakim cudem za miesiąc było ich 30, a już za chwilę 50 osób?</a:t>
            </a:r>
            <a:endParaRPr b="1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pl" dirty="0"/>
              <a:t>Jeszcze wtedy nie uczyliśmy obsługi messengera  ;)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2800" b="1" dirty="0"/>
              <a:t>PRZEDPOŁUDNIE DLA SENIORA</a:t>
            </a:r>
            <a:endParaRPr sz="2800" b="1" dirty="0"/>
          </a:p>
        </p:txBody>
      </p:sp>
      <p:sp>
        <p:nvSpPr>
          <p:cNvPr id="95" name="Google Shape;95;p18"/>
          <p:cNvSpPr txBox="1">
            <a:spLocks noGrp="1"/>
          </p:cNvSpPr>
          <p:nvPr>
            <p:ph type="body" idx="1"/>
          </p:nvPr>
        </p:nvSpPr>
        <p:spPr>
          <a:xfrm>
            <a:off x="500584" y="1294844"/>
            <a:ext cx="8255516" cy="32738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/>
              <a:t>Seniorzy próbują się zorganizować.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dirty="0"/>
              <a:t>Na początku głównie rozmawiają… przy kawie i herbacie…</a:t>
            </a:r>
            <a:endParaRPr dirty="0"/>
          </a:p>
          <a:p>
            <a:pPr marL="457200" lvl="0" indent="45720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pl" b="1" dirty="0"/>
              <a:t>Tego potrzebowali!</a:t>
            </a:r>
            <a:endParaRPr b="1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pl" dirty="0"/>
              <a:t>Centrum Kultury zapewnia im instruktora gimnastyki i od czasu do czasu ciekawy wykład</a:t>
            </a:r>
            <a:r>
              <a:rPr lang="pl" sz="2300" dirty="0"/>
              <a:t>.</a:t>
            </a:r>
            <a:endParaRPr sz="2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>
            <a:spLocks noGrp="1"/>
          </p:cNvSpPr>
          <p:nvPr>
            <p:ph type="title"/>
          </p:nvPr>
        </p:nvSpPr>
        <p:spPr>
          <a:xfrm>
            <a:off x="377800" y="1932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PRZEDPOŁUDNIE DLA SENIORA</a:t>
            </a:r>
            <a:endParaRPr dirty="0"/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7283" y="1233924"/>
            <a:ext cx="6949433" cy="3551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>
            <a:spLocks noGrp="1"/>
          </p:cNvSpPr>
          <p:nvPr>
            <p:ph type="title"/>
          </p:nvPr>
        </p:nvSpPr>
        <p:spPr>
          <a:xfrm>
            <a:off x="387900" y="160187"/>
            <a:ext cx="8368200" cy="112798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b="1" dirty="0"/>
              <a:t>OŚRODEK INTEGRACJI </a:t>
            </a:r>
            <a:br>
              <a:rPr lang="pl" b="1" dirty="0"/>
            </a:br>
            <a:r>
              <a:rPr lang="pl" b="1" dirty="0"/>
              <a:t>SENIORÓW I MŁODZIEŻY</a:t>
            </a:r>
            <a:endParaRPr b="1" dirty="0"/>
          </a:p>
        </p:txBody>
      </p:sp>
      <p:sp>
        <p:nvSpPr>
          <p:cNvPr id="108" name="Google Shape;108;p20"/>
          <p:cNvSpPr txBox="1">
            <a:spLocks noGrp="1"/>
          </p:cNvSpPr>
          <p:nvPr>
            <p:ph type="body" idx="1"/>
          </p:nvPr>
        </p:nvSpPr>
        <p:spPr>
          <a:xfrm>
            <a:off x="493908" y="1568496"/>
            <a:ext cx="8262191" cy="30002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/>
              <a:t>W 2015 roku, kiedy Gmina Krzeszowice ogłosiła konkurs na prowadzenie </a:t>
            </a:r>
            <a:br>
              <a:rPr lang="pl" dirty="0"/>
            </a:br>
            <a:r>
              <a:rPr lang="pl" dirty="0"/>
              <a:t>Ośrodka Wsparcia dla Osób w Podeszłym Wieku w Integracji z Młodzieżą -</a:t>
            </a:r>
            <a:endParaRPr dirty="0"/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pl" sz="2800" b="1" dirty="0"/>
              <a:t>byłam już gotowa do działania!</a:t>
            </a:r>
            <a:endParaRPr sz="2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 txBox="1">
            <a:spLocks noGrp="1"/>
          </p:cNvSpPr>
          <p:nvPr>
            <p:ph type="body" idx="1"/>
          </p:nvPr>
        </p:nvSpPr>
        <p:spPr>
          <a:xfrm>
            <a:off x="358350" y="4257675"/>
            <a:ext cx="9228300" cy="24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dirty="0"/>
              <a:t>wrzesień 2015 - grudzień 2018</a:t>
            </a:r>
            <a:endParaRPr dirty="0"/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endParaRPr sz="2500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65" y="424803"/>
            <a:ext cx="8231670" cy="383287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800</Words>
  <Application>Microsoft Office PowerPoint</Application>
  <PresentationFormat>Pokaz na ekranie (16:9)</PresentationFormat>
  <Paragraphs>120</Paragraphs>
  <Slides>47</Slides>
  <Notes>47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47</vt:i4>
      </vt:variant>
    </vt:vector>
  </HeadingPairs>
  <TitlesOfParts>
    <vt:vector size="51" baseType="lpstr">
      <vt:lpstr>Roboto Slab</vt:lpstr>
      <vt:lpstr>Roboto</vt:lpstr>
      <vt:lpstr>Arial</vt:lpstr>
      <vt:lpstr>Marina</vt:lpstr>
      <vt:lpstr>DOBRE PRAKTYKI  NA RZECZ SENIORÓW</vt:lpstr>
      <vt:lpstr>Czy seniorzy siedzą w domu? Nie!</vt:lpstr>
      <vt:lpstr>CO MYŚLIMY O SENIORACH?</vt:lpstr>
      <vt:lpstr>CO JA MYŚLAŁAM O SENIORACH?</vt:lpstr>
      <vt:lpstr>DOBRA, ZACZNIJMY ROZMAWIAĆ!</vt:lpstr>
      <vt:lpstr>PRZEDPOŁUDNIE DLA SENIORA</vt:lpstr>
      <vt:lpstr>PRZEDPOŁUDNIE DLA SENIORA</vt:lpstr>
      <vt:lpstr>OŚRODEK INTEGRACJI  SENIORÓW I MŁODZIEŻY</vt:lpstr>
      <vt:lpstr>Prezentacja programu PowerPoint</vt:lpstr>
      <vt:lpstr>SENIORZY POTRZEBUJĄ PROWADZENIA</vt:lpstr>
      <vt:lpstr>NO DOBRZE! BĘDZIE JAK CHCECIE!</vt:lpstr>
      <vt:lpstr>NORDIC WALKING - kupiliśmy kije!</vt:lpstr>
      <vt:lpstr>NORDIC WALKING - kupiliśmy kije!</vt:lpstr>
      <vt:lpstr>GRY NA ŚWIEŻYM POWIETRZU? - bule!</vt:lpstr>
      <vt:lpstr>CHCECIE TAŃCZYĆ A NIE MA PANÓW ?  No to w kręgu!</vt:lpstr>
      <vt:lpstr>GIMNASTYKA - 3 grupy w tygodniu!</vt:lpstr>
      <vt:lpstr>GIMNASTYKA - 3 grupy w tygodniu!</vt:lpstr>
      <vt:lpstr>WYCIECZKI - kiedy tylko mamy na to środki!</vt:lpstr>
      <vt:lpstr>WYCIECZKI - kiedy tylko mamy na to środki!</vt:lpstr>
      <vt:lpstr>PIKNIKI i PRZYRODA- to uwielbiamy!</vt:lpstr>
      <vt:lpstr>PIKNIKI i PRZYRODA- to uwielbiamy!</vt:lpstr>
      <vt:lpstr>GOTOWANIE - kto nie lubi jeść?!</vt:lpstr>
      <vt:lpstr>GOTOWANIE - kto nie lubi jeść?!</vt:lpstr>
      <vt:lpstr>OBCHODZIMY WSPÓLNIE ŚWIĘTA...</vt:lpstr>
      <vt:lpstr>… I OBOWIĄZKOWO IMIENINY!</vt:lpstr>
      <vt:lpstr>Nade wszystko uwielbiamy się BAWIĆ!</vt:lpstr>
      <vt:lpstr>… I BAWIĆ...</vt:lpstr>
      <vt:lpstr>… I BAWIĆ...</vt:lpstr>
      <vt:lpstr>… I ŚPIEWAĆ...</vt:lpstr>
      <vt:lpstr>KLUB SENIOR + W KRZESZOWICACH</vt:lpstr>
      <vt:lpstr>FAJFY DLA SENIORÓW</vt:lpstr>
      <vt:lpstr>I WIĘCEJ MIEJSCA NA GIMNASTYKĘ!</vt:lpstr>
      <vt:lpstr>ŚWIETNIE DZIAŁAMY! Jesteśmy widoczni!</vt:lpstr>
      <vt:lpstr>WIZYTA PREMIERA W NASZYM KLUBIE...</vt:lpstr>
      <vt:lpstr>WIZYTA PREMIERA W NASZYM KLUBIE...</vt:lpstr>
      <vt:lpstr>KIEDY ZACZĄŁ SIĘ CZAS IZOLACJI</vt:lpstr>
      <vt:lpstr>SZYJEMY MASECZKI</vt:lpstr>
      <vt:lpstr>POZOSTAJEMY W KONTAKCIE!</vt:lpstr>
      <vt:lpstr>A NASZA 80-letnia STASIA...</vt:lpstr>
      <vt:lpstr>Ale co z WIELKANOCNYM JAJECZKIEM?</vt:lpstr>
      <vt:lpstr>JAJECZKO ONLINE</vt:lpstr>
      <vt:lpstr>GIMNASTYKA! GIMNASTYKA!</vt:lpstr>
      <vt:lpstr>GIMNASTYKA! GIMNASTYKA!</vt:lpstr>
      <vt:lpstr>I MARZYMY O TYM,  BY ZNÓW ZATAŃCZYĆ..</vt:lpstr>
      <vt:lpstr>DLACZEGO TO WSZYSTKO TAK DOBRZE NAM WYCHODZI?</vt:lpstr>
      <vt:lpstr>BO SIĘ KOCHAMY!</vt:lpstr>
      <vt:lpstr>DZIĘKUJĘ ZA WASZĄ UWAGĘ!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DOBRE PRAKTYKI  NA RZECZ SENIORÓW</dc:title>
  <dc:creator>Priv</dc:creator>
  <cp:lastModifiedBy>Priv</cp:lastModifiedBy>
  <cp:revision>20</cp:revision>
  <dcterms:modified xsi:type="dcterms:W3CDTF">2020-09-28T07:23:54Z</dcterms:modified>
</cp:coreProperties>
</file>