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4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</p:sldIdLst>
  <p:sldSz cx="9144000" cy="5143500" type="screen16x9"/>
  <p:notesSz cx="6858000" cy="9144000"/>
  <p:embeddedFontLst>
    <p:embeddedFont>
      <p:font typeface="Roboto" panose="020B0604020202020204" charset="0"/>
      <p:regular r:id="rId50"/>
      <p:bold r:id="rId51"/>
      <p:italic r:id="rId52"/>
      <p:boldItalic r:id="rId53"/>
    </p:embeddedFont>
    <p:embeddedFont>
      <p:font typeface="Roboto Slab" panose="020B0604020202020204" charset="0"/>
      <p:regular r:id="rId54"/>
      <p:bold r:id="rId5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89" autoAdjust="0"/>
  </p:normalViewPr>
  <p:slideViewPr>
    <p:cSldViewPr snapToGrid="0">
      <p:cViewPr varScale="1">
        <p:scale>
          <a:sx n="142" d="100"/>
          <a:sy n="142" d="100"/>
        </p:scale>
        <p:origin x="-744" y="-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font" Target="fonts/font1.fntdata"/><Relationship Id="rId55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4.fntdata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font" Target="fonts/font2.fntdata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59078869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804bb3ca93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Google Shape;117;g804bb3ca93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g8562459a06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" name="Google Shape;123;g8562459a06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g8562459a06_0_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" name="Google Shape;130;g8562459a06_0_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8562459a06_0_1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" name="Google Shape;138;g8562459a06_0_13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8562459a06_0_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5" name="Google Shape;145;g8562459a06_0_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g8562459a06_0_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3" name="Google Shape;153;g8562459a06_0_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g8562459a06_0_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1" name="Google Shape;161;g8562459a06_0_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8562459a06_0_1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9" name="Google Shape;169;g8562459a06_0_1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g8562459a06_0_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6" name="Google Shape;176;g8562459a06_0_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g8562459a06_0_1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3" name="Google Shape;183;g8562459a06_0_15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g5539a65775_0_28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" name="Google Shape;67;g5539a65775_0_28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g8562459a06_0_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0" name="Google Shape;190;g8562459a06_0_5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g8562459a06_0_1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7" name="Google Shape;197;g8562459a06_0_15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g8562459a06_0_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4" name="Google Shape;204;g8562459a06_0_6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g8562459a06_0_1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1" name="Google Shape;211;g8562459a06_0_16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g8562459a06_0_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8" name="Google Shape;218;g8562459a06_0_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g8562459a06_0_1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5" name="Google Shape;225;g8562459a06_0_1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g8562459a06_0_7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2" name="Google Shape;232;g8562459a06_0_7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g8562459a06_0_1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9" name="Google Shape;239;g8562459a06_0_1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g8562459a06_0_1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6" name="Google Shape;246;g8562459a06_0_17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g8562459a06_0_18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3" name="Google Shape;253;g8562459a06_0_18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g5539a65775_0_29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" name="Google Shape;74;g5539a65775_0_29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g8562459a06_0_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0" name="Google Shape;260;g8562459a06_0_8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g8562459a06_0_8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6" name="Google Shape;266;g8562459a06_0_8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g8562459a06_0_1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3" name="Google Shape;273;g8562459a06_0_1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g8562459a06_0_9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0" name="Google Shape;280;g8562459a06_0_9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g8562459a06_0_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6" name="Google Shape;286;g8562459a06_0_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g8562459a06_0_1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2" name="Google Shape;292;g8562459a06_0_1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g8562459a06_0_10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9" name="Google Shape;299;g8562459a06_0_10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g8562459a06_0_1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5" name="Google Shape;305;g8562459a06_0_1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g8562459a06_0_1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2" name="Google Shape;312;g8562459a06_0_1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g8562459a06_0_19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8" name="Google Shape;318;g8562459a06_0_19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804bb3ca93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Google Shape;80;g804bb3ca93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g8562459a06_0_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5" name="Google Shape;325;g8562459a06_0_5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g8562459a06_0_19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1" name="Google Shape;331;g8562459a06_0_19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g8562459a06_0_2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8" name="Google Shape;338;g8562459a06_0_2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Google Shape;343;g8562459a06_0_2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4" name="Google Shape;344;g8562459a06_0_2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g8562459a06_0_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1" name="Google Shape;351;g8562459a06_0_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g8562459a06_0_2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7" name="Google Shape;357;g8562459a06_0_2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g8562459a06_0_2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4" name="Google Shape;364;g8562459a06_0_2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Google Shape;370;g8562459a06_0_2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1" name="Google Shape;371;g8562459a06_0_2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804bb3ca93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" name="Google Shape;86;g804bb3ca93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8562459a06_0_1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g8562459a06_0_1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g8562459a06_0_1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" name="Google Shape;98;g8562459a06_0_1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g804bb3ca93_0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" name="Google Shape;105;g804bb3ca93_0_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g5539a65775_0_29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" name="Google Shape;111;g5539a65775_0_29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1524800" y="672606"/>
            <a:ext cx="1081625" cy="1124950"/>
          </a:xfrm>
          <a:custGeom>
            <a:avLst/>
            <a:gdLst/>
            <a:ahLst/>
            <a:cxnLst/>
            <a:rect l="l" t="t" r="r" b="b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28575" cap="flat" cmpd="sng">
            <a:solidFill>
              <a:schemeClr val="accent5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11" name="Google Shape;11;p2"/>
          <p:cNvSpPr/>
          <p:nvPr/>
        </p:nvSpPr>
        <p:spPr>
          <a:xfrm rot="10800000">
            <a:off x="6537563" y="3342925"/>
            <a:ext cx="1081625" cy="1124950"/>
          </a:xfrm>
          <a:custGeom>
            <a:avLst/>
            <a:gdLst/>
            <a:ahLst/>
            <a:cxnLst/>
            <a:rect l="l" t="t" r="r" b="b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28575" cap="flat" cmpd="sng">
            <a:solidFill>
              <a:schemeClr val="accent5"/>
            </a:solidFill>
            <a:prstDash val="solid"/>
            <a:miter lim="8000"/>
            <a:headEnd type="none" w="sm" len="sm"/>
            <a:tailEnd type="none" w="sm" len="sm"/>
          </a:ln>
        </p:spPr>
      </p:sp>
      <p:cxnSp>
        <p:nvCxnSpPr>
          <p:cNvPr id="12" name="Google Shape;12;p2"/>
          <p:cNvCxnSpPr/>
          <p:nvPr/>
        </p:nvCxnSpPr>
        <p:spPr>
          <a:xfrm>
            <a:off x="4359602" y="2817464"/>
            <a:ext cx="424800" cy="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3" name="Google Shape;13;p2"/>
          <p:cNvSpPr txBox="1">
            <a:spLocks noGrp="1"/>
          </p:cNvSpPr>
          <p:nvPr>
            <p:ph type="ctrTitle"/>
          </p:nvPr>
        </p:nvSpPr>
        <p:spPr>
          <a:xfrm>
            <a:off x="1680302" y="1188925"/>
            <a:ext cx="5783400" cy="1457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subTitle" idx="1"/>
          </p:nvPr>
        </p:nvSpPr>
        <p:spPr>
          <a:xfrm>
            <a:off x="1680302" y="3049450"/>
            <a:ext cx="5783400" cy="90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9pPr>
          </a:lstStyle>
          <a:p>
            <a:endParaRPr/>
          </a:p>
        </p:txBody>
      </p:sp>
      <p:sp>
        <p:nvSpPr>
          <p:cNvPr id="15" name="Google Shape;15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1"/>
          <p:cNvSpPr/>
          <p:nvPr/>
        </p:nvSpPr>
        <p:spPr>
          <a:xfrm>
            <a:off x="150" y="5076825"/>
            <a:ext cx="9143700" cy="666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54;p11"/>
          <p:cNvSpPr txBox="1">
            <a:spLocks noGrp="1"/>
          </p:cNvSpPr>
          <p:nvPr>
            <p:ph type="title" hasCustomPrompt="1"/>
          </p:nvPr>
        </p:nvSpPr>
        <p:spPr>
          <a:xfrm>
            <a:off x="387900" y="1152450"/>
            <a:ext cx="8368200" cy="153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5" name="Google Shape;55;p11"/>
          <p:cNvSpPr txBox="1">
            <a:spLocks noGrp="1"/>
          </p:cNvSpPr>
          <p:nvPr>
            <p:ph type="body" idx="1"/>
          </p:nvPr>
        </p:nvSpPr>
        <p:spPr>
          <a:xfrm>
            <a:off x="387900" y="2919450"/>
            <a:ext cx="8368200" cy="107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56" name="Google Shape;56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Google Shape;17;p3"/>
          <p:cNvCxnSpPr/>
          <p:nvPr/>
        </p:nvCxnSpPr>
        <p:spPr>
          <a:xfrm>
            <a:off x="4359602" y="2817464"/>
            <a:ext cx="424800" cy="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8" name="Google Shape;18;p3"/>
          <p:cNvSpPr txBox="1">
            <a:spLocks noGrp="1"/>
          </p:cNvSpPr>
          <p:nvPr>
            <p:ph type="title"/>
          </p:nvPr>
        </p:nvSpPr>
        <p:spPr>
          <a:xfrm>
            <a:off x="480750" y="1764950"/>
            <a:ext cx="8222100" cy="907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Google Shape;21;p4"/>
          <p:cNvCxnSpPr/>
          <p:nvPr/>
        </p:nvCxnSpPr>
        <p:spPr>
          <a:xfrm>
            <a:off x="492563" y="1260284"/>
            <a:ext cx="424800" cy="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2" name="Google Shape;22;p4"/>
          <p:cNvSpPr txBox="1">
            <a:spLocks noGrp="1"/>
          </p:cNvSpPr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4"/>
          <p:cNvSpPr txBox="1">
            <a:spLocks noGrp="1"/>
          </p:cNvSpPr>
          <p:nvPr>
            <p:ph type="body" idx="1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4" name="Google Shape;24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Google Shape;26;p5"/>
          <p:cNvCxnSpPr/>
          <p:nvPr/>
        </p:nvCxnSpPr>
        <p:spPr>
          <a:xfrm>
            <a:off x="492563" y="1260284"/>
            <a:ext cx="424800" cy="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7" name="Google Shape;27;p5"/>
          <p:cNvSpPr txBox="1">
            <a:spLocks noGrp="1"/>
          </p:cNvSpPr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5"/>
          <p:cNvSpPr txBox="1">
            <a:spLocks noGrp="1"/>
          </p:cNvSpPr>
          <p:nvPr>
            <p:ph type="body" idx="1"/>
          </p:nvPr>
        </p:nvSpPr>
        <p:spPr>
          <a:xfrm>
            <a:off x="387900" y="1489825"/>
            <a:ext cx="3999900" cy="307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body" idx="2"/>
          </p:nvPr>
        </p:nvSpPr>
        <p:spPr>
          <a:xfrm>
            <a:off x="4756200" y="1489825"/>
            <a:ext cx="3999900" cy="307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0" name="Google Shape;30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6"/>
          <p:cNvSpPr txBox="1">
            <a:spLocks noGrp="1"/>
          </p:cNvSpPr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Google Shape;35;p7"/>
          <p:cNvCxnSpPr/>
          <p:nvPr/>
        </p:nvCxnSpPr>
        <p:spPr>
          <a:xfrm>
            <a:off x="489218" y="1412277"/>
            <a:ext cx="331500" cy="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36" name="Google Shape;36;p7"/>
          <p:cNvSpPr txBox="1">
            <a:spLocks noGrp="1"/>
          </p:cNvSpPr>
          <p:nvPr>
            <p:ph type="title"/>
          </p:nvPr>
        </p:nvSpPr>
        <p:spPr>
          <a:xfrm>
            <a:off x="3879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7" name="Google Shape;37;p7"/>
          <p:cNvSpPr txBox="1">
            <a:spLocks noGrp="1"/>
          </p:cNvSpPr>
          <p:nvPr>
            <p:ph type="body" idx="1"/>
          </p:nvPr>
        </p:nvSpPr>
        <p:spPr>
          <a:xfrm>
            <a:off x="387900" y="1594025"/>
            <a:ext cx="2808000" cy="268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8" name="Google Shape;38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8"/>
          <p:cNvSpPr txBox="1">
            <a:spLocks noGrp="1"/>
          </p:cNvSpPr>
          <p:nvPr>
            <p:ph type="title"/>
          </p:nvPr>
        </p:nvSpPr>
        <p:spPr>
          <a:xfrm>
            <a:off x="490250" y="526350"/>
            <a:ext cx="56187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41" name="Google Shape;41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9"/>
          <p:cNvSpPr/>
          <p:nvPr/>
        </p:nvSpPr>
        <p:spPr>
          <a:xfrm>
            <a:off x="4572000" y="-75"/>
            <a:ext cx="4572000" cy="5143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44" name="Google Shape;44;p9"/>
          <p:cNvCxnSpPr/>
          <p:nvPr/>
        </p:nvCxnSpPr>
        <p:spPr>
          <a:xfrm>
            <a:off x="5029675" y="4495503"/>
            <a:ext cx="540900" cy="0"/>
          </a:xfrm>
          <a:prstGeom prst="straightConnector1">
            <a:avLst/>
          </a:prstGeom>
          <a:noFill/>
          <a:ln w="3810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5" name="Google Shape;45;p9"/>
          <p:cNvSpPr txBox="1">
            <a:spLocks noGrp="1"/>
          </p:cNvSpPr>
          <p:nvPr>
            <p:ph type="title"/>
          </p:nvPr>
        </p:nvSpPr>
        <p:spPr>
          <a:xfrm>
            <a:off x="265500" y="1209075"/>
            <a:ext cx="4045200" cy="1506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1pPr>
            <a:lvl2pPr lvl="1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9pPr>
          </a:lstStyle>
          <a:p>
            <a:endParaRPr/>
          </a:p>
        </p:txBody>
      </p:sp>
      <p:sp>
        <p:nvSpPr>
          <p:cNvPr id="46" name="Google Shape;46;p9"/>
          <p:cNvSpPr txBox="1">
            <a:spLocks noGrp="1"/>
          </p:cNvSpPr>
          <p:nvPr>
            <p:ph type="subTitle" idx="1"/>
          </p:nvPr>
        </p:nvSpPr>
        <p:spPr>
          <a:xfrm>
            <a:off x="265500" y="2769001"/>
            <a:ext cx="4045200" cy="134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9pPr>
          </a:lstStyle>
          <a:p>
            <a:endParaRPr/>
          </a:p>
        </p:txBody>
      </p:sp>
      <p:sp>
        <p:nvSpPr>
          <p:cNvPr id="47" name="Google Shape;47;p9"/>
          <p:cNvSpPr txBox="1">
            <a:spLocks noGrp="1"/>
          </p:cNvSpPr>
          <p:nvPr>
            <p:ph type="body" idx="2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8" name="Google Shape;48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0"/>
          <p:cNvSpPr txBox="1">
            <a:spLocks noGrp="1"/>
          </p:cNvSpPr>
          <p:nvPr>
            <p:ph type="body" idx="1"/>
          </p:nvPr>
        </p:nvSpPr>
        <p:spPr>
          <a:xfrm>
            <a:off x="319500" y="4233725"/>
            <a:ext cx="5998800" cy="598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Roboto Slab"/>
              <a:buNone/>
              <a:defRPr>
                <a:latin typeface="Roboto Slab"/>
                <a:ea typeface="Roboto Slab"/>
                <a:cs typeface="Roboto Slab"/>
                <a:sym typeface="Roboto Slab"/>
              </a:defRPr>
            </a:lvl1pPr>
          </a:lstStyle>
          <a:p>
            <a:endParaRPr/>
          </a:p>
        </p:txBody>
      </p:sp>
      <p:sp>
        <p:nvSpPr>
          <p:cNvPr id="51" name="Google Shape;51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marina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  <a:defRPr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z8REZOieyhw" TargetMode="External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3"/>
          <p:cNvSpPr txBox="1">
            <a:spLocks noGrp="1"/>
          </p:cNvSpPr>
          <p:nvPr>
            <p:ph type="ctrTitle"/>
          </p:nvPr>
        </p:nvSpPr>
        <p:spPr>
          <a:xfrm>
            <a:off x="1680302" y="987287"/>
            <a:ext cx="5783400" cy="1437861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b="1"/>
              <a:t>GUTE PRAXIS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b="1"/>
              <a:t> ZUGUNSTEN DER SENIOREN</a:t>
            </a:r>
          </a:p>
        </p:txBody>
      </p:sp>
      <p:sp>
        <p:nvSpPr>
          <p:cNvPr id="64" name="Google Shape;64;p13"/>
          <p:cNvSpPr txBox="1">
            <a:spLocks noGrp="1"/>
          </p:cNvSpPr>
          <p:nvPr>
            <p:ph type="subTitle" idx="1"/>
          </p:nvPr>
        </p:nvSpPr>
        <p:spPr>
          <a:xfrm>
            <a:off x="1201525" y="2710070"/>
            <a:ext cx="6801600" cy="161676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/>
              <a:t>Monika Dudek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/>
              <a:t>Ethnologin, </a:t>
            </a:r>
            <a:r>
              <a:rPr lang="de-DE" dirty="0" err="1" smtClean="0"/>
              <a:t>Kulturanimat</a:t>
            </a:r>
            <a:r>
              <a:rPr lang="pl-PL" dirty="0" err="1" smtClean="0"/>
              <a:t>eu</a:t>
            </a:r>
            <a:r>
              <a:rPr lang="de-DE" dirty="0" err="1" smtClean="0"/>
              <a:t>rin</a:t>
            </a:r>
            <a:r>
              <a:rPr lang="de-DE" dirty="0"/>
              <a:t>, Tänzerin, 
</a:t>
            </a:r>
            <a:br>
              <a:rPr lang="de-DE" dirty="0"/>
            </a:br>
            <a:r>
              <a:rPr lang="de-DE" dirty="0"/>
              <a:t>Vorsitzende der Stiftung Frauen in der Region</a:t>
            </a: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0755" y="4466625"/>
            <a:ext cx="4356063" cy="557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22"/>
          <p:cNvSpPr txBox="1">
            <a:spLocks noGrp="1"/>
          </p:cNvSpPr>
          <p:nvPr>
            <p:ph type="title"/>
          </p:nvPr>
        </p:nvSpPr>
        <p:spPr>
          <a:xfrm>
            <a:off x="269474" y="593375"/>
            <a:ext cx="8589603" cy="686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b="1"/>
              <a:t>SENIOREN BRAUCHEN ANLEITUNG!</a:t>
            </a:r>
          </a:p>
        </p:txBody>
      </p:sp>
      <p:sp>
        <p:nvSpPr>
          <p:cNvPr id="120" name="Google Shape;120;p22"/>
          <p:cNvSpPr txBox="1">
            <a:spLocks noGrp="1"/>
          </p:cNvSpPr>
          <p:nvPr>
            <p:ph type="body" idx="1"/>
          </p:nvPr>
        </p:nvSpPr>
        <p:spPr>
          <a:xfrm>
            <a:off x="523460" y="1371575"/>
            <a:ext cx="8209723" cy="3603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000" b="1"/>
              <a:t>Wir wollten, dass sie ihre eigene Zeit SELBST organisieren, aber… Im Moment müssen sie geführt werden. </a:t>
            </a: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de-DE" sz="2000"/>
              <a:t>Als wir fragten, was sie brauchen und WIE sie ihre Zeit verbringen wollen, antworteten sie immer:</a:t>
            </a:r>
          </a:p>
          <a:p>
            <a:pPr marL="45720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de-DE" sz="2600" b="1"/>
              <a:t>AUSFLÜGE                                   GYMNASTIK</a:t>
            </a:r>
            <a:r>
              <a:rPr lang="de-DE" sz="2400" b="1"/>
              <a:t> </a:t>
            </a:r>
          </a:p>
          <a:p>
            <a:pPr marL="45720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de-DE" sz="2400" b="1"/>
              <a:t>                    </a:t>
            </a:r>
            <a:r>
              <a:rPr lang="de-DE" sz="2500" b="1"/>
              <a:t>               KOCHEN                                                        VORTRÄGE  </a:t>
            </a:r>
            <a:r>
              <a:rPr lang="de-DE" sz="2400" b="1"/>
              <a:t>                                                       </a:t>
            </a:r>
            <a:r>
              <a:rPr lang="de-DE" sz="2800" b="1"/>
              <a:t>TANZE</a:t>
            </a:r>
            <a:r>
              <a:rPr lang="de-DE" sz="2700" b="1"/>
              <a:t>N</a:t>
            </a:r>
          </a:p>
          <a:p>
            <a:pPr marL="3657600" lvl="0" indent="457200" algn="l" rtl="0">
              <a:spcBef>
                <a:spcPts val="1600"/>
              </a:spcBef>
              <a:spcAft>
                <a:spcPts val="0"/>
              </a:spcAft>
              <a:buNone/>
            </a:pPr>
            <a:endParaRPr sz="2500" dirty="0"/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23"/>
          <p:cNvSpPr txBox="1">
            <a:spLocks noGrp="1"/>
          </p:cNvSpPr>
          <p:nvPr>
            <p:ph type="title"/>
          </p:nvPr>
        </p:nvSpPr>
        <p:spPr>
          <a:xfrm>
            <a:off x="387900" y="193225"/>
            <a:ext cx="8368200" cy="913332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b="1"/>
              <a:t>NA, GUT! WAS IMMER SIE WOLLEN!</a:t>
            </a:r>
          </a:p>
        </p:txBody>
      </p:sp>
      <p:sp>
        <p:nvSpPr>
          <p:cNvPr id="126" name="Google Shape;126;p23"/>
          <p:cNvSpPr txBox="1">
            <a:spLocks noGrp="1"/>
          </p:cNvSpPr>
          <p:nvPr>
            <p:ph type="body" idx="1"/>
          </p:nvPr>
        </p:nvSpPr>
        <p:spPr>
          <a:xfrm>
            <a:off x="387900" y="923300"/>
            <a:ext cx="8368200" cy="40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600"/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 sz="2600"/>
          </a:p>
        </p:txBody>
      </p:sp>
      <p:pic>
        <p:nvPicPr>
          <p:cNvPr id="127" name="Google Shape;127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147" y="1384852"/>
            <a:ext cx="6142235" cy="309438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24"/>
          <p:cNvSpPr txBox="1">
            <a:spLocks noGrp="1"/>
          </p:cNvSpPr>
          <p:nvPr>
            <p:ph type="title"/>
          </p:nvPr>
        </p:nvSpPr>
        <p:spPr>
          <a:xfrm>
            <a:off x="387900" y="152900"/>
            <a:ext cx="8368200" cy="953658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b="1"/>
              <a:t>NORDIC WALKING - wir haben Stöcke gekauft!</a:t>
            </a:r>
          </a:p>
        </p:txBody>
      </p:sp>
      <p:pic>
        <p:nvPicPr>
          <p:cNvPr id="1026" name="Picture 2" descr="C:\Users\Admin\Desktop\M.Dudek\brakujące foto\12-nordic-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85836" y="1475833"/>
            <a:ext cx="5828755" cy="324856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25"/>
          <p:cNvSpPr txBox="1">
            <a:spLocks noGrp="1"/>
          </p:cNvSpPr>
          <p:nvPr>
            <p:ph type="title"/>
          </p:nvPr>
        </p:nvSpPr>
        <p:spPr>
          <a:xfrm>
            <a:off x="387900" y="131124"/>
            <a:ext cx="8368200" cy="1104707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b="1"/>
              <a:t>NORDIC WALKING - wir haben Stöcke gekauft</a:t>
            </a:r>
            <a:r>
              <a:rPr lang="de-DE" sz="3500" b="1"/>
              <a:t>!</a:t>
            </a:r>
          </a:p>
        </p:txBody>
      </p:sp>
      <p:pic>
        <p:nvPicPr>
          <p:cNvPr id="2050" name="Picture 2" descr="C:\Users\Admin\Desktop\M.Dudek\brakujące foto\13-nordic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30628" y="1401488"/>
            <a:ext cx="5373756" cy="32840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26"/>
          <p:cNvSpPr txBox="1">
            <a:spLocks noGrp="1"/>
          </p:cNvSpPr>
          <p:nvPr>
            <p:ph type="title"/>
          </p:nvPr>
        </p:nvSpPr>
        <p:spPr>
          <a:xfrm>
            <a:off x="387900" y="118599"/>
            <a:ext cx="8368200" cy="1047591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b="1"/>
              <a:t>SPIELE AN DER FRISCHEN LUFT? - Boule!</a:t>
            </a:r>
          </a:p>
        </p:txBody>
      </p:sp>
      <p:pic>
        <p:nvPicPr>
          <p:cNvPr id="150" name="Google Shape;150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98104" y="1358348"/>
            <a:ext cx="5731566" cy="343893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27"/>
          <p:cNvSpPr txBox="1">
            <a:spLocks noGrp="1"/>
          </p:cNvSpPr>
          <p:nvPr>
            <p:ph type="title"/>
          </p:nvPr>
        </p:nvSpPr>
        <p:spPr>
          <a:xfrm>
            <a:off x="387900" y="123025"/>
            <a:ext cx="8368200" cy="1169062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b="1">
                <a:latin typeface="Roboto"/>
                <a:ea typeface="Roboto"/>
                <a:cs typeface="Roboto"/>
                <a:sym typeface="Roboto"/>
              </a:rPr>
              <a:t>SIE WOLLEN TANZEN UND ES GIBT KEINE MÄNNER? </a:t>
            </a:r>
            <a:br>
              <a:rPr lang="de-DE" b="1">
                <a:latin typeface="Roboto"/>
                <a:ea typeface="Roboto"/>
                <a:cs typeface="Roboto"/>
                <a:sym typeface="Roboto"/>
              </a:rPr>
            </a:br>
            <a:r>
              <a:rPr lang="de-DE" b="1">
                <a:latin typeface="Roboto"/>
                <a:ea typeface="Roboto"/>
                <a:cs typeface="Roboto"/>
                <a:sym typeface="Roboto"/>
              </a:rPr>
              <a:t>Nun, im Kreis!</a:t>
            </a:r>
          </a:p>
        </p:txBody>
      </p:sp>
      <p:pic>
        <p:nvPicPr>
          <p:cNvPr id="158" name="Google Shape;158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90870" y="1457739"/>
            <a:ext cx="5864086" cy="333292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28"/>
          <p:cNvSpPr txBox="1">
            <a:spLocks noGrp="1"/>
          </p:cNvSpPr>
          <p:nvPr>
            <p:ph type="title"/>
          </p:nvPr>
        </p:nvSpPr>
        <p:spPr>
          <a:xfrm>
            <a:off x="387900" y="56824"/>
            <a:ext cx="8368200" cy="1142497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b="1">
                <a:latin typeface="Roboto"/>
                <a:ea typeface="Roboto"/>
                <a:cs typeface="Roboto"/>
                <a:sym typeface="Roboto"/>
              </a:rPr>
              <a:t>GYMNASTIK - 3 Gruppen in der Woche!</a:t>
            </a:r>
          </a:p>
        </p:txBody>
      </p:sp>
      <p:pic>
        <p:nvPicPr>
          <p:cNvPr id="166" name="Google Shape;166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88774" y="1345097"/>
            <a:ext cx="5880652" cy="338593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29"/>
          <p:cNvSpPr txBox="1">
            <a:spLocks noGrp="1"/>
          </p:cNvSpPr>
          <p:nvPr>
            <p:ph type="title"/>
          </p:nvPr>
        </p:nvSpPr>
        <p:spPr>
          <a:xfrm>
            <a:off x="460100" y="177175"/>
            <a:ext cx="8368200" cy="995642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b="1">
                <a:latin typeface="Roboto"/>
                <a:ea typeface="Roboto"/>
                <a:cs typeface="Roboto"/>
                <a:sym typeface="Roboto"/>
              </a:rPr>
              <a:t>GYMNASTIK - 3 Gruppen in der Woche!</a:t>
            </a:r>
          </a:p>
        </p:txBody>
      </p:sp>
      <p:pic>
        <p:nvPicPr>
          <p:cNvPr id="173" name="Google Shape;173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70306" y="1345097"/>
            <a:ext cx="6056930" cy="3346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30"/>
          <p:cNvSpPr txBox="1">
            <a:spLocks noGrp="1"/>
          </p:cNvSpPr>
          <p:nvPr>
            <p:ph type="title"/>
          </p:nvPr>
        </p:nvSpPr>
        <p:spPr>
          <a:xfrm>
            <a:off x="331725" y="169149"/>
            <a:ext cx="8368200" cy="1075737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b="1"/>
              <a:t>AUSFLÜGE - wann immer wir die Mittel haben!</a:t>
            </a:r>
          </a:p>
        </p:txBody>
      </p:sp>
      <p:pic>
        <p:nvPicPr>
          <p:cNvPr id="180" name="Google Shape;180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04730" y="1451113"/>
            <a:ext cx="5678557" cy="325340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31"/>
          <p:cNvSpPr txBox="1">
            <a:spLocks noGrp="1"/>
          </p:cNvSpPr>
          <p:nvPr>
            <p:ph type="title"/>
          </p:nvPr>
        </p:nvSpPr>
        <p:spPr>
          <a:xfrm>
            <a:off x="387900" y="177175"/>
            <a:ext cx="8368200" cy="686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 b="1"/>
              <a:t>AUSFLÜGE</a:t>
            </a:r>
            <a:r>
              <a:rPr lang="de-DE" sz="2900" b="1"/>
              <a:t> - wann immer wir die Mittel haben!</a:t>
            </a:r>
          </a:p>
        </p:txBody>
      </p:sp>
      <p:pic>
        <p:nvPicPr>
          <p:cNvPr id="3074" name="Picture 2" descr="C:\Users\Admin\Desktop\M.Dudek\brakujące foto\19 wycieczk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90869" y="1360908"/>
            <a:ext cx="5671931" cy="33104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4"/>
          <p:cNvSpPr txBox="1">
            <a:spLocks noGrp="1"/>
          </p:cNvSpPr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b="1"/>
              <a:t>Sitzen die Senioren zu Hause? Nein!</a:t>
            </a:r>
          </a:p>
        </p:txBody>
      </p:sp>
      <p:sp>
        <p:nvSpPr>
          <p:cNvPr id="70" name="Google Shape;70;p14"/>
          <p:cNvSpPr txBox="1">
            <a:spLocks noGrp="1"/>
          </p:cNvSpPr>
          <p:nvPr>
            <p:ph type="body" idx="1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de-DE"/>
              <a:t>Oder vielleicht sitzen sie, aber ich kenne solche nicht :)</a:t>
            </a:r>
          </a:p>
        </p:txBody>
      </p:sp>
      <p:pic>
        <p:nvPicPr>
          <p:cNvPr id="71" name="Google Shape;71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39647" y="2007704"/>
            <a:ext cx="4759327" cy="278958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32"/>
          <p:cNvSpPr txBox="1">
            <a:spLocks noGrp="1"/>
          </p:cNvSpPr>
          <p:nvPr>
            <p:ph type="title"/>
          </p:nvPr>
        </p:nvSpPr>
        <p:spPr>
          <a:xfrm>
            <a:off x="401152" y="142547"/>
            <a:ext cx="8368200" cy="99714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b="1"/>
              <a:t>PICKNICKS und FRAUEN </a:t>
            </a:r>
            <a:r>
              <a:rPr lang="de-DE"/>
              <a:t>- wir lieben es!</a:t>
            </a:r>
          </a:p>
        </p:txBody>
      </p:sp>
      <p:pic>
        <p:nvPicPr>
          <p:cNvPr id="194" name="Google Shape;194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51111" y="1470991"/>
            <a:ext cx="5691809" cy="327122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33"/>
          <p:cNvSpPr txBox="1">
            <a:spLocks noGrp="1"/>
          </p:cNvSpPr>
          <p:nvPr>
            <p:ph type="title"/>
          </p:nvPr>
        </p:nvSpPr>
        <p:spPr>
          <a:xfrm>
            <a:off x="387900" y="142725"/>
            <a:ext cx="8368200" cy="1030092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b="1"/>
              <a:t>PICKNICKS und FRAUEN </a:t>
            </a:r>
            <a:r>
              <a:rPr lang="de-DE"/>
              <a:t>- wir lieben es!</a:t>
            </a:r>
          </a:p>
        </p:txBody>
      </p:sp>
      <p:pic>
        <p:nvPicPr>
          <p:cNvPr id="4098" name="Picture 2" descr="C:\Users\Admin\Desktop\M.Dudek\brakujące foto\21-piknik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3999" y="1412084"/>
            <a:ext cx="5564853" cy="33719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34"/>
          <p:cNvSpPr txBox="1">
            <a:spLocks noGrp="1"/>
          </p:cNvSpPr>
          <p:nvPr>
            <p:ph type="title"/>
          </p:nvPr>
        </p:nvSpPr>
        <p:spPr>
          <a:xfrm>
            <a:off x="387900" y="162400"/>
            <a:ext cx="8368200" cy="1053128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b="1"/>
              <a:t>KOCHEN - wer isst nicht gerne ?!</a:t>
            </a:r>
          </a:p>
        </p:txBody>
      </p:sp>
      <p:pic>
        <p:nvPicPr>
          <p:cNvPr id="5122" name="Picture 2" descr="C:\Users\Admin\Desktop\M.Dudek\brakujące foto\22-gotowani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30626" y="1386237"/>
            <a:ext cx="5549778" cy="34243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35"/>
          <p:cNvSpPr txBox="1">
            <a:spLocks noGrp="1"/>
          </p:cNvSpPr>
          <p:nvPr>
            <p:ph type="title"/>
          </p:nvPr>
        </p:nvSpPr>
        <p:spPr>
          <a:xfrm>
            <a:off x="387900" y="162399"/>
            <a:ext cx="8368200" cy="1010417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b="1"/>
              <a:t>KOCHEN - wer isst nicht gerne ?!</a:t>
            </a:r>
          </a:p>
        </p:txBody>
      </p:sp>
      <p:pic>
        <p:nvPicPr>
          <p:cNvPr id="215" name="Google Shape;215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17374" y="1444487"/>
            <a:ext cx="5638800" cy="322027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36"/>
          <p:cNvSpPr txBox="1">
            <a:spLocks noGrp="1"/>
          </p:cNvSpPr>
          <p:nvPr>
            <p:ph type="title"/>
          </p:nvPr>
        </p:nvSpPr>
        <p:spPr>
          <a:xfrm>
            <a:off x="210525" y="142699"/>
            <a:ext cx="8368200" cy="1003613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b="1"/>
              <a:t>WIR FEIERN FESTE ZUSAMMEN...</a:t>
            </a:r>
          </a:p>
        </p:txBody>
      </p:sp>
      <p:pic>
        <p:nvPicPr>
          <p:cNvPr id="222" name="Google Shape;222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58348" y="1484243"/>
            <a:ext cx="5830956" cy="324678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37"/>
          <p:cNvSpPr txBox="1">
            <a:spLocks noGrp="1"/>
          </p:cNvSpPr>
          <p:nvPr>
            <p:ph type="title"/>
          </p:nvPr>
        </p:nvSpPr>
        <p:spPr>
          <a:xfrm>
            <a:off x="387900" y="-1"/>
            <a:ext cx="8368200" cy="1126435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b="1"/>
              <a:t>... UND OBLIGATORISCH NAMENSTAGE!</a:t>
            </a:r>
          </a:p>
        </p:txBody>
      </p:sp>
      <p:pic>
        <p:nvPicPr>
          <p:cNvPr id="229" name="Google Shape;229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96887" y="1497497"/>
            <a:ext cx="5433391" cy="325340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38"/>
          <p:cNvSpPr txBox="1">
            <a:spLocks noGrp="1"/>
          </p:cNvSpPr>
          <p:nvPr>
            <p:ph type="title"/>
          </p:nvPr>
        </p:nvSpPr>
        <p:spPr>
          <a:xfrm>
            <a:off x="387900" y="83599"/>
            <a:ext cx="8368200" cy="1056087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b="1"/>
              <a:t>Vor allem lieben wir es, SPAß zu haben!</a:t>
            </a:r>
          </a:p>
        </p:txBody>
      </p:sp>
      <p:pic>
        <p:nvPicPr>
          <p:cNvPr id="236" name="Google Shape;236;p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43878" y="1417983"/>
            <a:ext cx="5572538" cy="330284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39"/>
          <p:cNvSpPr txBox="1">
            <a:spLocks noGrp="1"/>
          </p:cNvSpPr>
          <p:nvPr>
            <p:ph type="title"/>
          </p:nvPr>
        </p:nvSpPr>
        <p:spPr>
          <a:xfrm>
            <a:off x="387900" y="103299"/>
            <a:ext cx="8368200" cy="1062891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b="1"/>
              <a:t>... UND SPIELEN ...</a:t>
            </a:r>
          </a:p>
        </p:txBody>
      </p:sp>
      <p:pic>
        <p:nvPicPr>
          <p:cNvPr id="243" name="Google Shape;243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77617" y="1345096"/>
            <a:ext cx="5671931" cy="327206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40"/>
          <p:cNvSpPr txBox="1">
            <a:spLocks noGrp="1"/>
          </p:cNvSpPr>
          <p:nvPr>
            <p:ph type="title"/>
          </p:nvPr>
        </p:nvSpPr>
        <p:spPr>
          <a:xfrm>
            <a:off x="230225" y="162425"/>
            <a:ext cx="8368200" cy="1010392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b="1"/>
              <a:t>... UND SPIELEN ...</a:t>
            </a:r>
          </a:p>
        </p:txBody>
      </p:sp>
      <p:pic>
        <p:nvPicPr>
          <p:cNvPr id="250" name="Google Shape;250;p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10748" y="1424609"/>
            <a:ext cx="5420139" cy="326003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41"/>
          <p:cNvSpPr txBox="1">
            <a:spLocks noGrp="1"/>
          </p:cNvSpPr>
          <p:nvPr>
            <p:ph type="title"/>
          </p:nvPr>
        </p:nvSpPr>
        <p:spPr>
          <a:xfrm>
            <a:off x="210550" y="122999"/>
            <a:ext cx="8368200" cy="1043191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b="1"/>
              <a:t>... UND SINGEN ...</a:t>
            </a:r>
          </a:p>
        </p:txBody>
      </p:sp>
      <p:pic>
        <p:nvPicPr>
          <p:cNvPr id="257" name="Google Shape;257;p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77009" y="1477617"/>
            <a:ext cx="5459896" cy="316727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5"/>
          <p:cNvSpPr txBox="1">
            <a:spLocks noGrp="1"/>
          </p:cNvSpPr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b="1"/>
              <a:t>WAS HALTEN WIR VON DEN SENIOREN?</a:t>
            </a:r>
          </a:p>
        </p:txBody>
      </p:sp>
      <p:sp>
        <p:nvSpPr>
          <p:cNvPr id="77" name="Google Shape;77;p15"/>
          <p:cNvSpPr txBox="1">
            <a:spLocks noGrp="1"/>
          </p:cNvSpPr>
          <p:nvPr>
            <p:ph type="body" idx="1"/>
          </p:nvPr>
        </p:nvSpPr>
        <p:spPr>
          <a:xfrm>
            <a:off x="387900" y="1338470"/>
            <a:ext cx="6894170" cy="380488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000"/>
              <a:t>Es sind alte, langsame Menschen.</a:t>
            </a: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de-DE" sz="2000"/>
              <a:t>Sie mögen Klatsch und hängen in Gesundheitskliniken ab.</a:t>
            </a: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de-DE" sz="2000"/>
              <a:t>Sie haben seltsame Ansichten.</a:t>
            </a: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de-DE" sz="2000"/>
              <a:t>Sie gehen gerne in die Kirche.</a:t>
            </a: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de-DE" sz="2000"/>
              <a:t>Sie beschweren sich, sie fordern.</a:t>
            </a: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de-DE" sz="2000"/>
              <a:t>Sie haben alle Ärger mit ihnen.</a:t>
            </a:r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r>
              <a:rPr lang="de-DE" sz="2000"/>
              <a:t>Sie verstehen die moderne Welt nicht.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42"/>
          <p:cNvSpPr txBox="1">
            <a:spLocks noGrp="1"/>
          </p:cNvSpPr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b="1"/>
              <a:t>KLUB SENIOR+ IN KRZESZOWICE</a:t>
            </a:r>
          </a:p>
        </p:txBody>
      </p:sp>
      <p:sp>
        <p:nvSpPr>
          <p:cNvPr id="263" name="Google Shape;263;p42"/>
          <p:cNvSpPr txBox="1">
            <a:spLocks noGrp="1"/>
          </p:cNvSpPr>
          <p:nvPr>
            <p:ph type="body" idx="1"/>
          </p:nvPr>
        </p:nvSpPr>
        <p:spPr>
          <a:xfrm>
            <a:off x="387900" y="1489825"/>
            <a:ext cx="8368200" cy="343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000" b="1"/>
              <a:t>Januar 2019 </a:t>
            </a: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de-DE" sz="2000" b="1"/>
              <a:t>Das Senioren- und Jugendintegrationszentrum wird zu Klub Senior+ </a:t>
            </a:r>
          </a:p>
          <a:p>
            <a:pPr marL="0" lvl="0" indent="0" algn="ctr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de-DE" sz="2000"/>
              <a:t>Für uns ändert sich nur, dass </a:t>
            </a:r>
            <a:r>
              <a:rPr lang="de-DE" sz="2000" b="1"/>
              <a:t>wir uns gemäß den neuen Vorschriften</a:t>
            </a:r>
            <a:r>
              <a:rPr lang="de-DE" sz="2000"/>
              <a:t> in einem Gebäude der Gemeinde treffen müssen, darum uns ein großer Raum zur Verfügung steht!</a:t>
            </a:r>
          </a:p>
          <a:p>
            <a:pPr marL="0" lvl="0" indent="0" algn="ctr" rtl="0">
              <a:spcBef>
                <a:spcPts val="1600"/>
              </a:spcBef>
              <a:spcAft>
                <a:spcPts val="1600"/>
              </a:spcAft>
              <a:buNone/>
            </a:pPr>
            <a:r>
              <a:rPr lang="de-DE" sz="3000" b="1"/>
              <a:t>Mehr Platz zum Tanzen!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43"/>
          <p:cNvSpPr txBox="1">
            <a:spLocks noGrp="1"/>
          </p:cNvSpPr>
          <p:nvPr>
            <p:ph type="title"/>
          </p:nvPr>
        </p:nvSpPr>
        <p:spPr>
          <a:xfrm>
            <a:off x="387900" y="157649"/>
            <a:ext cx="8368200" cy="988663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b="1"/>
              <a:t>KAFFEE UND KUCHEN FÜR SENIOREN </a:t>
            </a:r>
          </a:p>
        </p:txBody>
      </p:sp>
      <p:pic>
        <p:nvPicPr>
          <p:cNvPr id="270" name="Google Shape;270;p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49895" y="1550503"/>
            <a:ext cx="5367131" cy="325340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44"/>
          <p:cNvSpPr txBox="1">
            <a:spLocks noGrp="1"/>
          </p:cNvSpPr>
          <p:nvPr>
            <p:ph type="title"/>
          </p:nvPr>
        </p:nvSpPr>
        <p:spPr>
          <a:xfrm>
            <a:off x="387900" y="83599"/>
            <a:ext cx="8368200" cy="1168731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b="1"/>
              <a:t>UND MEHR RAUM FÜR GYMNASTIK! </a:t>
            </a:r>
          </a:p>
        </p:txBody>
      </p:sp>
      <p:pic>
        <p:nvPicPr>
          <p:cNvPr id="277" name="Google Shape;277;p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83635" y="1537252"/>
            <a:ext cx="5300871" cy="33493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45"/>
          <p:cNvSpPr txBox="1">
            <a:spLocks noGrp="1"/>
          </p:cNvSpPr>
          <p:nvPr>
            <p:ph type="title"/>
          </p:nvPr>
        </p:nvSpPr>
        <p:spPr>
          <a:xfrm>
            <a:off x="387900" y="458024"/>
            <a:ext cx="8368200" cy="774428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b="1"/>
              <a:t>WIR MACHEN DAS GROßARTIG! Man sieht uns!</a:t>
            </a:r>
          </a:p>
        </p:txBody>
      </p:sp>
      <p:sp>
        <p:nvSpPr>
          <p:cNvPr id="283" name="Google Shape;283;p45"/>
          <p:cNvSpPr txBox="1">
            <a:spLocks noGrp="1"/>
          </p:cNvSpPr>
          <p:nvPr>
            <p:ph type="body" idx="1"/>
          </p:nvPr>
        </p:nvSpPr>
        <p:spPr>
          <a:xfrm>
            <a:off x="808382" y="1489825"/>
            <a:ext cx="7947717" cy="348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500" dirty="0"/>
              <a:t>Wir haben unsere Fanseite auf Facebook.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200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000" dirty="0"/>
              <a:t>Wir brachten Senioren bei, wie man mit Messenger, Facebook, Smartphone, WhatsApp umgeht...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 dirty="0"/>
          </a:p>
          <a:p>
            <a:pPr marL="0" lvl="0" indent="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000" dirty="0"/>
              <a:t>Die </a:t>
            </a:r>
            <a:r>
              <a:rPr lang="de-DE" sz="2000" dirty="0" smtClean="0"/>
              <a:t>Club-</a:t>
            </a:r>
            <a:r>
              <a:rPr lang="de-DE" sz="2000" dirty="0" err="1" smtClean="0"/>
              <a:t>Animat</a:t>
            </a:r>
            <a:r>
              <a:rPr lang="pl-PL" sz="2000" dirty="0" err="1" smtClean="0"/>
              <a:t>eu</a:t>
            </a:r>
            <a:r>
              <a:rPr lang="de-DE" sz="2000" dirty="0" smtClean="0"/>
              <a:t>rinnen </a:t>
            </a:r>
            <a:r>
              <a:rPr lang="de-DE" sz="2000" dirty="0"/>
              <a:t>senden jeden Montag 70 Textnachrichten mit Informationen über das Programm für die ganze Woche...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000" dirty="0"/>
          </a:p>
          <a:p>
            <a:pPr marL="914400" lvl="0" indent="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000" b="1" dirty="0"/>
              <a:t>Wir sind perfekt organisiert!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p46"/>
          <p:cNvSpPr txBox="1">
            <a:spLocks noGrp="1"/>
          </p:cNvSpPr>
          <p:nvPr>
            <p:ph type="title"/>
          </p:nvPr>
        </p:nvSpPr>
        <p:spPr>
          <a:xfrm>
            <a:off x="387900" y="431520"/>
            <a:ext cx="8368200" cy="807557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b="1"/>
              <a:t>DER BESUCH DES PREMIERMINISTERS IN UNSEREM CLUB...</a:t>
            </a:r>
          </a:p>
        </p:txBody>
      </p:sp>
      <p:sp>
        <p:nvSpPr>
          <p:cNvPr id="289" name="Google Shape;289;p46"/>
          <p:cNvSpPr txBox="1">
            <a:spLocks noGrp="1"/>
          </p:cNvSpPr>
          <p:nvPr>
            <p:ph type="body" idx="1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500"/>
              <a:t>Oh, vielleicht wurde unser Klub Senior+ deshalb ausgewählt, um sich mit Premierminister Mateusz Morawiecki zu treffen?</a:t>
            </a: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de-DE" sz="2500"/>
              <a:t>Es war eine großer Stress für die Leiterin der Frauenstiftung in der Region und ihre Mitarbeiter. </a:t>
            </a:r>
          </a:p>
          <a:p>
            <a:pPr marL="0" lvl="0" indent="0" algn="ctr" rtl="0">
              <a:spcBef>
                <a:spcPts val="1600"/>
              </a:spcBef>
              <a:spcAft>
                <a:spcPts val="1600"/>
              </a:spcAft>
              <a:buNone/>
            </a:pPr>
            <a:r>
              <a:rPr lang="de-DE" sz="3000" b="1"/>
              <a:t>Für viele Senioren - eine lebenslange Erfahrung!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p47"/>
          <p:cNvSpPr txBox="1">
            <a:spLocks noGrp="1"/>
          </p:cNvSpPr>
          <p:nvPr>
            <p:ph type="title"/>
          </p:nvPr>
        </p:nvSpPr>
        <p:spPr>
          <a:xfrm>
            <a:off x="387900" y="123000"/>
            <a:ext cx="8368200" cy="1109452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b="1"/>
              <a:t>DER BESUCH DES PREMIERMINISTERS IN UNSEREM CLUB...</a:t>
            </a:r>
          </a:p>
        </p:txBody>
      </p:sp>
      <p:pic>
        <p:nvPicPr>
          <p:cNvPr id="296" name="Google Shape;296;p4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23391" y="1590261"/>
            <a:ext cx="5459895" cy="314076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48"/>
          <p:cNvSpPr txBox="1">
            <a:spLocks noGrp="1"/>
          </p:cNvSpPr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b="1"/>
              <a:t>ALS DIE ZEIT DER ISOLATION</a:t>
            </a:r>
          </a:p>
        </p:txBody>
      </p:sp>
      <p:sp>
        <p:nvSpPr>
          <p:cNvPr id="302" name="Google Shape;302;p48"/>
          <p:cNvSpPr txBox="1">
            <a:spLocks noGrp="1"/>
          </p:cNvSpPr>
          <p:nvPr>
            <p:ph type="body" idx="1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500"/>
              <a:t>... und Angst vor dem Coronavirus BEGANN,</a:t>
            </a:r>
          </a:p>
          <a:p>
            <a:pPr marL="0" lvl="0" indent="45720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de-DE" sz="3000"/>
              <a:t>haben wir mit dem </a:t>
            </a:r>
            <a:r>
              <a:rPr lang="de-DE" sz="4000" b="1"/>
              <a:t>NÄHEN VON SCHUTZMASKEN</a:t>
            </a:r>
            <a:r>
              <a:rPr lang="de-DE"/>
              <a:t> begonnen!</a:t>
            </a:r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r>
              <a:rPr lang="de-DE" sz="2500"/>
              <a:t>Wir haben zu Hause Ordnung gemacht und alle unnötigen Laken und Stoffe an den Club übergeben.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49"/>
          <p:cNvSpPr txBox="1">
            <a:spLocks noGrp="1"/>
          </p:cNvSpPr>
          <p:nvPr>
            <p:ph type="title"/>
          </p:nvPr>
        </p:nvSpPr>
        <p:spPr>
          <a:xfrm>
            <a:off x="387900" y="103300"/>
            <a:ext cx="8368200" cy="1109274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b="1"/>
              <a:t>WIR NÄHEN SCHUTZMASKEN</a:t>
            </a:r>
          </a:p>
        </p:txBody>
      </p:sp>
      <p:pic>
        <p:nvPicPr>
          <p:cNvPr id="309" name="Google Shape;309;p4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85251" y="1530626"/>
            <a:ext cx="2805949" cy="331280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Google Shape;314;p50"/>
          <p:cNvSpPr txBox="1">
            <a:spLocks noGrp="1"/>
          </p:cNvSpPr>
          <p:nvPr>
            <p:ph type="title"/>
          </p:nvPr>
        </p:nvSpPr>
        <p:spPr>
          <a:xfrm>
            <a:off x="387900" y="458024"/>
            <a:ext cx="8368200" cy="761175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b="1"/>
              <a:t>WIR BLEIBEN IM KONTAKT!</a:t>
            </a:r>
          </a:p>
        </p:txBody>
      </p:sp>
      <p:sp>
        <p:nvSpPr>
          <p:cNvPr id="315" name="Google Shape;315;p50"/>
          <p:cNvSpPr txBox="1">
            <a:spLocks noGrp="1"/>
          </p:cNvSpPr>
          <p:nvPr>
            <p:ph type="body" idx="1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406400" algn="l" rtl="0"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de-DE" sz="2500"/>
              <a:t>Wir rufen uns ständig an...</a:t>
            </a:r>
          </a:p>
          <a:p>
            <a:pPr marL="457200" lvl="0" indent="-406400" algn="l" rtl="0"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de-DE" sz="2500"/>
              <a:t>Wir fragen, ob jemand Unterstützung, Einkäufe oder Medikamente braucht?</a:t>
            </a:r>
          </a:p>
          <a:p>
            <a:pPr marL="457200" lvl="0" indent="-406400" algn="l" rtl="0"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de-DE" sz="2500"/>
              <a:t>Die Animateurinnen des Clubs sind am Telefon im Einsatz und machen die Einkäufe.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p51"/>
          <p:cNvSpPr txBox="1">
            <a:spLocks noGrp="1"/>
          </p:cNvSpPr>
          <p:nvPr>
            <p:ph type="title"/>
          </p:nvPr>
        </p:nvSpPr>
        <p:spPr>
          <a:xfrm>
            <a:off x="624375" y="83575"/>
            <a:ext cx="8368200" cy="686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b="1">
                <a:latin typeface="Roboto" panose="020B0604020202020204" charset="0"/>
                <a:ea typeface="Roboto" panose="020B0604020202020204" charset="0"/>
              </a:rPr>
              <a:t>UND UNSERE 80-JÄHRIGE STASIA...</a:t>
            </a:r>
          </a:p>
        </p:txBody>
      </p:sp>
      <p:sp>
        <p:nvSpPr>
          <p:cNvPr id="321" name="Google Shape;321;p51"/>
          <p:cNvSpPr txBox="1">
            <a:spLocks noGrp="1"/>
          </p:cNvSpPr>
          <p:nvPr>
            <p:ph type="body" idx="1"/>
          </p:nvPr>
        </p:nvSpPr>
        <p:spPr>
          <a:xfrm>
            <a:off x="387900" y="769675"/>
            <a:ext cx="8368200" cy="423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 lang="pl" sz="2900" dirty="0" smtClean="0"/>
          </a:p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de-DE" sz="2500" dirty="0"/>
              <a:t>... telefoniert jeden Tag 
</a:t>
            </a:r>
            <a:br>
              <a:rPr lang="de-DE" sz="2500" dirty="0"/>
            </a:br>
            <a:r>
              <a:rPr lang="de-DE" sz="2500" dirty="0"/>
              <a:t>mit seinen Enkelkindern in Deutschland 
</a:t>
            </a:r>
            <a:br>
              <a:rPr lang="de-DE" sz="2500" dirty="0"/>
            </a:br>
            <a:r>
              <a:rPr lang="de-DE" sz="2500" dirty="0"/>
              <a:t>und sichert sie zu, dass sie zu Hause artig sitzt... :)</a:t>
            </a:r>
          </a:p>
        </p:txBody>
      </p:sp>
      <p:pic>
        <p:nvPicPr>
          <p:cNvPr id="322" name="Google Shape;322;p5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669740" y="1499348"/>
            <a:ext cx="2215453" cy="219859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6"/>
          <p:cNvSpPr txBox="1">
            <a:spLocks noGrp="1"/>
          </p:cNvSpPr>
          <p:nvPr>
            <p:ph type="title"/>
          </p:nvPr>
        </p:nvSpPr>
        <p:spPr>
          <a:xfrm>
            <a:off x="609350" y="458025"/>
            <a:ext cx="8146800" cy="686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b="1"/>
              <a:t>WAS HABE ICH VON DEN SENIOREN GEHALTEN?</a:t>
            </a:r>
          </a:p>
        </p:txBody>
      </p:sp>
      <p:sp>
        <p:nvSpPr>
          <p:cNvPr id="83" name="Google Shape;83;p16"/>
          <p:cNvSpPr txBox="1">
            <a:spLocks noGrp="1"/>
          </p:cNvSpPr>
          <p:nvPr>
            <p:ph type="body" idx="1"/>
          </p:nvPr>
        </p:nvSpPr>
        <p:spPr>
          <a:xfrm>
            <a:off x="387900" y="1489825"/>
            <a:ext cx="8368200" cy="348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000"/>
              <a:t>Ich mag ältere Menschen. Sie sind immer bereit, mir zuzuhören.</a:t>
            </a: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de-DE" sz="2000"/>
              <a:t>Sie wissen mehr über das Kochen als ich.</a:t>
            </a: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de-DE" sz="2000"/>
              <a:t>Ich kann mehr Omas haben als nur zwei.</a:t>
            </a: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de-DE" sz="2000"/>
              <a:t>Sie brauchen es auch, ihnen zuhören.</a:t>
            </a: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de-DE" sz="2000"/>
              <a:t>Ihnen fehlt ein Ort, an dem sie sich treffen können.</a:t>
            </a: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de-DE" sz="2000"/>
              <a:t>OK, wer ist für die Angelegenheiten der Senioren zuständig?</a:t>
            </a:r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p52"/>
          <p:cNvSpPr txBox="1">
            <a:spLocks noGrp="1"/>
          </p:cNvSpPr>
          <p:nvPr>
            <p:ph type="title"/>
          </p:nvPr>
        </p:nvSpPr>
        <p:spPr>
          <a:xfrm>
            <a:off x="387900" y="458024"/>
            <a:ext cx="8368200" cy="774427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b="1"/>
              <a:t>Aber was ist mit dem OSTEREI?</a:t>
            </a:r>
          </a:p>
        </p:txBody>
      </p:sp>
      <p:sp>
        <p:nvSpPr>
          <p:cNvPr id="328" name="Google Shape;328;p52"/>
          <p:cNvSpPr txBox="1">
            <a:spLocks noGrp="1"/>
          </p:cNvSpPr>
          <p:nvPr>
            <p:ph type="body" idx="1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500" b="1"/>
              <a:t>WIR ORGANISIEREN SOFORT EIN ONLINE-OSTERTREFFEN!</a:t>
            </a:r>
          </a:p>
          <a:p>
            <a:pPr marL="0" lvl="0" indent="0" algn="ctr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de-DE" sz="2500" b="1"/>
              <a:t>Das ist wirklich ein Schock! </a:t>
            </a:r>
          </a:p>
          <a:p>
            <a:pPr marL="0" lvl="0" indent="0" algn="ctr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de-DE" sz="2500" b="1"/>
              <a:t>Mädchen und Jungs sind auf der Leinwand! Man kann nichts hören! Jeder sagt etwas! </a:t>
            </a: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53"/>
          <p:cNvSpPr txBox="1">
            <a:spLocks noGrp="1"/>
          </p:cNvSpPr>
          <p:nvPr>
            <p:ph type="title"/>
          </p:nvPr>
        </p:nvSpPr>
        <p:spPr>
          <a:xfrm>
            <a:off x="387900" y="103299"/>
            <a:ext cx="8368200" cy="1069517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b="1"/>
              <a:t>OSTEREI ONLINE</a:t>
            </a:r>
          </a:p>
        </p:txBody>
      </p:sp>
      <p:pic>
        <p:nvPicPr>
          <p:cNvPr id="6146" name="Picture 2" descr="C:\Users\Admin\Desktop\M.Dudek\brakujące foto\41-jajeczko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04772" y="1557267"/>
            <a:ext cx="5756810" cy="29983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p54"/>
          <p:cNvSpPr txBox="1">
            <a:spLocks noGrp="1"/>
          </p:cNvSpPr>
          <p:nvPr>
            <p:ph type="title"/>
          </p:nvPr>
        </p:nvSpPr>
        <p:spPr>
          <a:xfrm>
            <a:off x="387900" y="458024"/>
            <a:ext cx="8368200" cy="761175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b="1"/>
              <a:t>GYMNASTIK! GYMNASTIK!</a:t>
            </a:r>
          </a:p>
        </p:txBody>
      </p:sp>
      <p:sp>
        <p:nvSpPr>
          <p:cNvPr id="341" name="Google Shape;341;p54"/>
          <p:cNvSpPr txBox="1">
            <a:spLocks noGrp="1"/>
          </p:cNvSpPr>
          <p:nvPr>
            <p:ph type="body" idx="1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pl" sz="2500" b="1" dirty="0" smtClean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500" b="1"/>
              <a:t>Sie können nicht mehr weitermachen, ohne sich zu bewegen!</a:t>
            </a:r>
          </a:p>
          <a:p>
            <a:pPr marL="914400" lvl="0" indent="457200" algn="l" rtl="0">
              <a:spcBef>
                <a:spcPts val="1600"/>
              </a:spcBef>
              <a:spcAft>
                <a:spcPts val="1600"/>
              </a:spcAft>
              <a:buNone/>
            </a:pPr>
            <a:r>
              <a:rPr lang="de-DE" sz="2500" b="1"/>
              <a:t>Wir beginnen mit Online-Gymnastik, </a:t>
            </a:r>
            <a:br>
              <a:rPr lang="de-DE" sz="2500" b="1"/>
            </a:br>
            <a:r>
              <a:rPr lang="de-DE" sz="2500" b="1"/>
              <a:t>          jeder auf seinem eigenen Teppich.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Google Shape;346;p55"/>
          <p:cNvSpPr txBox="1">
            <a:spLocks noGrp="1"/>
          </p:cNvSpPr>
          <p:nvPr>
            <p:ph type="title"/>
          </p:nvPr>
        </p:nvSpPr>
        <p:spPr>
          <a:xfrm>
            <a:off x="387900" y="162400"/>
            <a:ext cx="8368200" cy="1036922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b="1"/>
              <a:t>GYMNASTIK! GYMNASTIK!</a:t>
            </a:r>
          </a:p>
        </p:txBody>
      </p:sp>
      <p:pic>
        <p:nvPicPr>
          <p:cNvPr id="7170" name="Picture 2" descr="C:\Users\Admin\Desktop\M.Dudek\brakujące foto\43-gimnastyk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9676" y="1583323"/>
            <a:ext cx="6124648" cy="325371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p56"/>
          <p:cNvSpPr txBox="1">
            <a:spLocks noGrp="1"/>
          </p:cNvSpPr>
          <p:nvPr>
            <p:ph type="title"/>
          </p:nvPr>
        </p:nvSpPr>
        <p:spPr>
          <a:xfrm>
            <a:off x="387900" y="218660"/>
            <a:ext cx="8368200" cy="987287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b="1"/>
              <a:t>UND WIR TRÄUMEN DAVON,</a:t>
            </a:r>
            <a:br>
              <a:rPr lang="de-DE" b="1"/>
            </a:br>
            <a:r>
              <a:rPr lang="de-DE" b="1"/>
              <a:t>WIEDER ZU TANZEN...</a:t>
            </a:r>
          </a:p>
        </p:txBody>
      </p:sp>
      <p:sp>
        <p:nvSpPr>
          <p:cNvPr id="354" name="Google Shape;354;p56"/>
          <p:cNvSpPr txBox="1">
            <a:spLocks noGrp="1"/>
          </p:cNvSpPr>
          <p:nvPr>
            <p:ph type="body" idx="1"/>
          </p:nvPr>
        </p:nvSpPr>
        <p:spPr>
          <a:xfrm>
            <a:off x="387900" y="1489825"/>
            <a:ext cx="8368200" cy="3333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500" b="1"/>
              <a:t>MIT MONIKA NATÜRLICH, GENAU WIE SENIOREN 
</a:t>
            </a:r>
            <a:br>
              <a:rPr lang="de-DE" sz="2500" b="1"/>
            </a:br>
            <a:r>
              <a:rPr lang="de-DE" sz="2500" b="1"/>
              <a:t>AUS KRAKAU-NOWA HUTA...</a:t>
            </a: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de-DE" sz="2300"/>
              <a:t>Lassen Sie uns bitte einen 3-minütigen Film ansehen:</a:t>
            </a:r>
          </a:p>
          <a:p>
            <a:pPr marL="0" lvl="0" indent="0" algn="ctr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de-DE" sz="3000" b="1" u="sng">
                <a:solidFill>
                  <a:schemeClr val="hlink"/>
                </a:solidFill>
                <a:hlinkClick r:id="rId3"/>
              </a:rPr>
              <a:t>https://youtu.be/z8REZOieyhw</a:t>
            </a: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endParaRPr sz="4300" dirty="0"/>
          </a:p>
          <a:p>
            <a:pPr marL="0" lvl="0" indent="0" algn="ctr" rtl="0">
              <a:spcBef>
                <a:spcPts val="1600"/>
              </a:spcBef>
              <a:spcAft>
                <a:spcPts val="1600"/>
              </a:spcAft>
              <a:buNone/>
            </a:pPr>
            <a:r>
              <a:rPr lang="de-DE" sz="4300"/>
              <a:t>Februar 2019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7"/>
          <p:cNvSpPr txBox="1">
            <a:spLocks noGrp="1"/>
          </p:cNvSpPr>
          <p:nvPr>
            <p:ph type="title"/>
          </p:nvPr>
        </p:nvSpPr>
        <p:spPr>
          <a:xfrm>
            <a:off x="440908" y="0"/>
            <a:ext cx="8368200" cy="1219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b="1"/>
              <a:t>WARUM SIND WIR </a:t>
            </a:r>
            <a:br>
              <a:rPr lang="de-DE" b="1"/>
            </a:br>
            <a:r>
              <a:rPr lang="de-DE" b="1"/>
              <a:t>SO GUT DARIN?</a:t>
            </a:r>
          </a:p>
        </p:txBody>
      </p:sp>
      <p:pic>
        <p:nvPicPr>
          <p:cNvPr id="8194" name="Picture 2" descr="C:\Users\Admin\Desktop\M.Dudek\brakujące foto\45-dlaczego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1034" y="1448250"/>
            <a:ext cx="3510862" cy="34165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Google Shape;366;p58"/>
          <p:cNvSpPr txBox="1">
            <a:spLocks noGrp="1"/>
          </p:cNvSpPr>
          <p:nvPr>
            <p:ph type="title"/>
          </p:nvPr>
        </p:nvSpPr>
        <p:spPr>
          <a:xfrm>
            <a:off x="387900" y="102624"/>
            <a:ext cx="8368200" cy="1083445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4000" b="1"/>
              <a:t/>
            </a:r>
            <a:br>
              <a:rPr lang="de-DE" sz="4000" b="1"/>
            </a:br>
            <a:r>
              <a:rPr lang="de-DE" sz="4000" b="1"/>
              <a:t/>
            </a:r>
            <a:br>
              <a:rPr lang="de-DE" sz="4000" b="1"/>
            </a:br>
            <a:r>
              <a:rPr lang="de-DE" b="1"/>
              <a:t>WEIL WIR UNS LIEBEN!</a:t>
            </a:r>
          </a:p>
        </p:txBody>
      </p:sp>
      <p:pic>
        <p:nvPicPr>
          <p:cNvPr id="368" name="Google Shape;368;p5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48608" y="1497495"/>
            <a:ext cx="3246783" cy="31871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Google Shape;373;p59"/>
          <p:cNvSpPr txBox="1">
            <a:spLocks noGrp="1"/>
          </p:cNvSpPr>
          <p:nvPr>
            <p:ph type="title"/>
          </p:nvPr>
        </p:nvSpPr>
        <p:spPr>
          <a:xfrm>
            <a:off x="387900" y="103299"/>
            <a:ext cx="8368200" cy="1062891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b="1"/>
              <a:t>VIELEN DANK FÜR IHRE AUFMERKSAMKEIT! </a:t>
            </a:r>
          </a:p>
        </p:txBody>
      </p:sp>
      <p:sp>
        <p:nvSpPr>
          <p:cNvPr id="374" name="Google Shape;374;p59"/>
          <p:cNvSpPr txBox="1">
            <a:spLocks noGrp="1"/>
          </p:cNvSpPr>
          <p:nvPr>
            <p:ph type="body" idx="1"/>
          </p:nvPr>
        </p:nvSpPr>
        <p:spPr>
          <a:xfrm>
            <a:off x="906525" y="1489825"/>
            <a:ext cx="7849500" cy="307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de-DE" sz="2000"/>
              <a:t>Monika Dudek</a:t>
            </a:r>
          </a:p>
        </p:txBody>
      </p:sp>
      <p:pic>
        <p:nvPicPr>
          <p:cNvPr id="375" name="Google Shape;375;p5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51035" y="1489825"/>
            <a:ext cx="4102704" cy="2671357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Obraz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0755" y="4453373"/>
            <a:ext cx="4356063" cy="557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7"/>
          <p:cNvSpPr txBox="1">
            <a:spLocks noGrp="1"/>
          </p:cNvSpPr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b="1"/>
              <a:t>ALSO GUT, FANGEN WIR AN ZU REDEN!</a:t>
            </a:r>
          </a:p>
        </p:txBody>
      </p:sp>
      <p:sp>
        <p:nvSpPr>
          <p:cNvPr id="89" name="Google Shape;89;p17"/>
          <p:cNvSpPr txBox="1">
            <a:spLocks noGrp="1"/>
          </p:cNvSpPr>
          <p:nvPr>
            <p:ph type="body" idx="1"/>
          </p:nvPr>
        </p:nvSpPr>
        <p:spPr>
          <a:xfrm>
            <a:off x="387900" y="1245704"/>
            <a:ext cx="8368200" cy="325340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45720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000" b="1" dirty="0"/>
              <a:t>Das Jahr 2011 </a:t>
            </a: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de-DE" sz="2000" dirty="0"/>
              <a:t>Ich initiierte die Reihe "</a:t>
            </a:r>
            <a:r>
              <a:rPr lang="de-DE" sz="2000" dirty="0" err="1"/>
              <a:t>Przedpołudnie</a:t>
            </a:r>
            <a:r>
              <a:rPr lang="de-DE" sz="2000" dirty="0"/>
              <a:t> </a:t>
            </a:r>
            <a:r>
              <a:rPr lang="de-DE" sz="2000" dirty="0" err="1"/>
              <a:t>dla</a:t>
            </a:r>
            <a:r>
              <a:rPr lang="de-DE" sz="2000" dirty="0"/>
              <a:t> </a:t>
            </a:r>
            <a:r>
              <a:rPr lang="de-DE" sz="2000" dirty="0" err="1"/>
              <a:t>seniora</a:t>
            </a:r>
            <a:r>
              <a:rPr lang="de-DE" sz="2000" dirty="0"/>
              <a:t>" ("Ein Vormittag für einen Senioren") im Kultur- und Sportzentrum in </a:t>
            </a:r>
            <a:r>
              <a:rPr lang="de-DE" sz="2000" dirty="0" err="1"/>
              <a:t>Krzeszowice</a:t>
            </a:r>
            <a:r>
              <a:rPr lang="de-DE" sz="2000" dirty="0"/>
              <a:t>.</a:t>
            </a: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de-DE" sz="2000" dirty="0"/>
              <a:t>5 Leute kamen zum ersten Treffen ... </a:t>
            </a:r>
          </a:p>
          <a:p>
            <a:pPr marL="0" lvl="0" indent="0">
              <a:spcBef>
                <a:spcPts val="1600"/>
              </a:spcBef>
              <a:buNone/>
            </a:pPr>
            <a:r>
              <a:rPr lang="de-DE" sz="2000" b="1" dirty="0"/>
              <a:t>Wie um alles in der Welt waren 30 Leute in einem Monat und 50 Leute </a:t>
            </a:r>
            <a:r>
              <a:rPr lang="de-DE" sz="2000" b="1" dirty="0"/>
              <a:t>in Kürze? </a:t>
            </a:r>
            <a:endParaRPr lang="de-DE" sz="2000" b="1" dirty="0"/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r>
              <a:rPr lang="de-DE" sz="2000" dirty="0"/>
              <a:t>Damals haben wir den Umgang mit Messenger noch nicht unterrichtet ;)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8"/>
          <p:cNvSpPr txBox="1">
            <a:spLocks noGrp="1"/>
          </p:cNvSpPr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b="1"/>
              <a:t>VORMITTAG FÜR SENIOREN</a:t>
            </a:r>
          </a:p>
        </p:txBody>
      </p:sp>
      <p:sp>
        <p:nvSpPr>
          <p:cNvPr id="95" name="Google Shape;95;p18"/>
          <p:cNvSpPr txBox="1">
            <a:spLocks noGrp="1"/>
          </p:cNvSpPr>
          <p:nvPr>
            <p:ph type="body" idx="1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000"/>
              <a:t>Die Senioren versuchen, sich zu organisieren.</a:t>
            </a: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de-DE" sz="2000"/>
              <a:t>Zuerst reden sie hauptsächlich... bei Kaffee und Tee...</a:t>
            </a:r>
          </a:p>
          <a:p>
            <a:pPr marL="457200" lvl="0" indent="45720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de-DE" sz="3000" b="1"/>
              <a:t>Sie brauchten es!</a:t>
            </a:r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r>
              <a:rPr lang="de-DE" sz="2000"/>
              <a:t>Das Kulturzentrum stellt ihnen einen Gymnastiklehrer und von Zeit zu Zeit einen interessanten Vortrag zur Verfügung</a:t>
            </a:r>
            <a:r>
              <a:rPr lang="de-DE" sz="230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9"/>
          <p:cNvSpPr txBox="1">
            <a:spLocks noGrp="1"/>
          </p:cNvSpPr>
          <p:nvPr>
            <p:ph type="title"/>
          </p:nvPr>
        </p:nvSpPr>
        <p:spPr>
          <a:xfrm>
            <a:off x="377799" y="460213"/>
            <a:ext cx="8368200" cy="686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b="1"/>
              <a:t>VORMITTAG FÜR SENIOREN</a:t>
            </a:r>
          </a:p>
        </p:txBody>
      </p:sp>
      <p:pic>
        <p:nvPicPr>
          <p:cNvPr id="102" name="Google Shape;102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97078" y="1431235"/>
            <a:ext cx="6822407" cy="33064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0"/>
          <p:cNvSpPr txBox="1">
            <a:spLocks noGrp="1"/>
          </p:cNvSpPr>
          <p:nvPr>
            <p:ph type="title"/>
          </p:nvPr>
        </p:nvSpPr>
        <p:spPr>
          <a:xfrm>
            <a:off x="387900" y="458024"/>
            <a:ext cx="8368200" cy="906949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b="1"/>
              <a:t>INTEGRATIONSZENTRUM 
</a:t>
            </a:r>
            <a:br>
              <a:rPr lang="de-DE" b="1"/>
            </a:br>
            <a:r>
              <a:rPr lang="de-DE" b="1"/>
              <a:t>FÜR SENIOREN UND JUGENDLICHE</a:t>
            </a:r>
          </a:p>
        </p:txBody>
      </p:sp>
      <p:sp>
        <p:nvSpPr>
          <p:cNvPr id="108" name="Google Shape;108;p20"/>
          <p:cNvSpPr txBox="1">
            <a:spLocks noGrp="1"/>
          </p:cNvSpPr>
          <p:nvPr>
            <p:ph type="body" idx="1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/>
              <a:t>Als die Gemeinde Krzeszowice 2015 einen Wettbewerb zur Einrichtung  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/>
              <a:t>eines Unterstützungszentrums für ältere Menschen in Integration mit der Jugend ankündigte, </a:t>
            </a:r>
          </a:p>
          <a:p>
            <a:pPr marL="0" lvl="0" indent="0" algn="ctr" rtl="0">
              <a:spcBef>
                <a:spcPts val="1600"/>
              </a:spcBef>
              <a:spcAft>
                <a:spcPts val="1600"/>
              </a:spcAft>
              <a:buNone/>
            </a:pPr>
            <a:r>
              <a:rPr lang="de-DE" sz="2400" b="1"/>
              <a:t>war ich bereit zu handeln!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21"/>
          <p:cNvSpPr txBox="1">
            <a:spLocks noGrp="1"/>
          </p:cNvSpPr>
          <p:nvPr>
            <p:ph type="body" idx="1"/>
          </p:nvPr>
        </p:nvSpPr>
        <p:spPr>
          <a:xfrm>
            <a:off x="358350" y="4257675"/>
            <a:ext cx="9228300" cy="243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000"/>
              <a:t>September 2015 - Dezember 2018</a:t>
            </a:r>
          </a:p>
          <a:p>
            <a:pPr marL="0" lvl="0" indent="0" algn="ctr" rtl="0">
              <a:spcBef>
                <a:spcPts val="1600"/>
              </a:spcBef>
              <a:spcAft>
                <a:spcPts val="1600"/>
              </a:spcAft>
              <a:buNone/>
            </a:pPr>
            <a:endParaRPr sz="2500" dirty="0"/>
          </a:p>
        </p:txBody>
      </p:sp>
      <p:pic>
        <p:nvPicPr>
          <p:cNvPr id="2" name="Obraz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210" y="808593"/>
            <a:ext cx="7407424" cy="34490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arina">
  <a:themeElements>
    <a:clrScheme name="Marina">
      <a:dk1>
        <a:srgbClr val="FFFFFF"/>
      </a:dk1>
      <a:lt1>
        <a:srgbClr val="00517C"/>
      </a:lt1>
      <a:dk2>
        <a:srgbClr val="004065"/>
      </a:dk2>
      <a:lt2>
        <a:srgbClr val="CFD8DC"/>
      </a:lt2>
      <a:accent1>
        <a:srgbClr val="0277BD"/>
      </a:accent1>
      <a:accent2>
        <a:srgbClr val="558B2F"/>
      </a:accent2>
      <a:accent3>
        <a:srgbClr val="009688"/>
      </a:accent3>
      <a:accent4>
        <a:srgbClr val="039BE5"/>
      </a:accent4>
      <a:accent5>
        <a:srgbClr val="8BC34A"/>
      </a:accent5>
      <a:accent6>
        <a:srgbClr val="FFEB38"/>
      </a:accent6>
      <a:hlink>
        <a:srgbClr val="8BC34A"/>
      </a:hlink>
      <a:folHlink>
        <a:srgbClr val="8BC34A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</TotalTime>
  <Words>851</Words>
  <Application>Microsoft Office PowerPoint</Application>
  <PresentationFormat>Pokaz na ekranie (16:9)</PresentationFormat>
  <Paragraphs>114</Paragraphs>
  <Slides>47</Slides>
  <Notes>47</Notes>
  <HiddenSlides>0</HiddenSlides>
  <MMClips>0</MMClips>
  <ScaleCrop>false</ScaleCrop>
  <HeadingPairs>
    <vt:vector size="6" baseType="variant">
      <vt:variant>
        <vt:lpstr>Używane czcionki</vt:lpstr>
      </vt:variant>
      <vt:variant>
        <vt:i4>3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47</vt:i4>
      </vt:variant>
    </vt:vector>
  </HeadingPairs>
  <TitlesOfParts>
    <vt:vector size="51" baseType="lpstr">
      <vt:lpstr>Arial</vt:lpstr>
      <vt:lpstr>Roboto</vt:lpstr>
      <vt:lpstr>Roboto Slab</vt:lpstr>
      <vt:lpstr>Marina</vt:lpstr>
      <vt:lpstr>GUTE PRAXIS  ZUGUNSTEN DER SENIOREN</vt:lpstr>
      <vt:lpstr>Sitzen die Senioren zu Hause? Nein!</vt:lpstr>
      <vt:lpstr>WAS HALTEN WIR VON DEN SENIOREN?</vt:lpstr>
      <vt:lpstr>WAS HABE ICH VON DEN SENIOREN GEHALTEN?</vt:lpstr>
      <vt:lpstr>ALSO GUT, FANGEN WIR AN ZU REDEN!</vt:lpstr>
      <vt:lpstr>VORMITTAG FÜR SENIOREN</vt:lpstr>
      <vt:lpstr>VORMITTAG FÜR SENIOREN</vt:lpstr>
      <vt:lpstr>INTEGRATIONSZENTRUM 
 FÜR SENIOREN UND JUGENDLICHE</vt:lpstr>
      <vt:lpstr>Prezentacja programu PowerPoint</vt:lpstr>
      <vt:lpstr>SENIOREN BRAUCHEN ANLEITUNG!</vt:lpstr>
      <vt:lpstr>NA, GUT! WAS IMMER SIE WOLLEN!</vt:lpstr>
      <vt:lpstr>NORDIC WALKING - wir haben Stöcke gekauft!</vt:lpstr>
      <vt:lpstr>NORDIC WALKING - wir haben Stöcke gekauft!</vt:lpstr>
      <vt:lpstr>SPIELE AN DER FRISCHEN LUFT? - Boule!</vt:lpstr>
      <vt:lpstr>SIE WOLLEN TANZEN UND ES GIBT KEINE MÄNNER?  Nun, im Kreis!</vt:lpstr>
      <vt:lpstr>GYMNASTIK - 3 Gruppen in der Woche!</vt:lpstr>
      <vt:lpstr>GYMNASTIK - 3 Gruppen in der Woche!</vt:lpstr>
      <vt:lpstr>AUSFLÜGE - wann immer wir die Mittel haben!</vt:lpstr>
      <vt:lpstr>AUSFLÜGE - wann immer wir die Mittel haben!</vt:lpstr>
      <vt:lpstr>PICKNICKS und FRAUEN - wir lieben es!</vt:lpstr>
      <vt:lpstr>PICKNICKS und FRAUEN - wir lieben es!</vt:lpstr>
      <vt:lpstr>KOCHEN - wer isst nicht gerne ?!</vt:lpstr>
      <vt:lpstr>KOCHEN - wer isst nicht gerne ?!</vt:lpstr>
      <vt:lpstr>WIR FEIERN FESTE ZUSAMMEN...</vt:lpstr>
      <vt:lpstr>... UND OBLIGATORISCH NAMENSTAGE!</vt:lpstr>
      <vt:lpstr>Vor allem lieben wir es, SPAß zu haben!</vt:lpstr>
      <vt:lpstr>... UND SPIELEN ...</vt:lpstr>
      <vt:lpstr>... UND SPIELEN ...</vt:lpstr>
      <vt:lpstr>... UND SINGEN ...</vt:lpstr>
      <vt:lpstr>KLUB SENIOR+ IN KRZESZOWICE</vt:lpstr>
      <vt:lpstr>KAFFEE UND KUCHEN FÜR SENIOREN </vt:lpstr>
      <vt:lpstr>UND MEHR RAUM FÜR GYMNASTIK! </vt:lpstr>
      <vt:lpstr>WIR MACHEN DAS GROßARTIG! Man sieht uns!</vt:lpstr>
      <vt:lpstr>DER BESUCH DES PREMIERMINISTERS IN UNSEREM CLUB...</vt:lpstr>
      <vt:lpstr>DER BESUCH DES PREMIERMINISTERS IN UNSEREM CLUB...</vt:lpstr>
      <vt:lpstr>ALS DIE ZEIT DER ISOLATION</vt:lpstr>
      <vt:lpstr>WIR NÄHEN SCHUTZMASKEN</vt:lpstr>
      <vt:lpstr>WIR BLEIBEN IM KONTAKT!</vt:lpstr>
      <vt:lpstr>UND UNSERE 80-JÄHRIGE STASIA...</vt:lpstr>
      <vt:lpstr>Aber was ist mit dem OSTEREI?</vt:lpstr>
      <vt:lpstr>OSTEREI ONLINE</vt:lpstr>
      <vt:lpstr>GYMNASTIK! GYMNASTIK!</vt:lpstr>
      <vt:lpstr>GYMNASTIK! GYMNASTIK!</vt:lpstr>
      <vt:lpstr>UND WIR TRÄUMEN DAVON, WIEDER ZU TANZEN...</vt:lpstr>
      <vt:lpstr>WARUM SIND WIR  SO GUT DARIN?</vt:lpstr>
      <vt:lpstr>  WEIL WIR UNS LIEBEN!</vt:lpstr>
      <vt:lpstr>VIELEN DANK FÜR IHRE AUFMERKSAMKEIT!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DOBRE PRAKTYKI  NA RZECZ SENIORÓW</dc:title>
  <dc:creator>Joanna Starzec</dc:creator>
  <cp:lastModifiedBy>Joanna Starzec</cp:lastModifiedBy>
  <cp:revision>18</cp:revision>
  <dcterms:modified xsi:type="dcterms:W3CDTF">2020-10-07T12:47:54Z</dcterms:modified>
</cp:coreProperties>
</file>