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259" r:id="rId2"/>
    <p:sldId id="264" r:id="rId3"/>
    <p:sldId id="275" r:id="rId4"/>
    <p:sldId id="270" r:id="rId5"/>
    <p:sldId id="271" r:id="rId6"/>
    <p:sldId id="295" r:id="rId7"/>
    <p:sldId id="286" r:id="rId8"/>
    <p:sldId id="272" r:id="rId9"/>
    <p:sldId id="273" r:id="rId10"/>
    <p:sldId id="260" r:id="rId11"/>
    <p:sldId id="279" r:id="rId12"/>
    <p:sldId id="276" r:id="rId13"/>
    <p:sldId id="281" r:id="rId14"/>
    <p:sldId id="292" r:id="rId15"/>
    <p:sldId id="288" r:id="rId16"/>
    <p:sldId id="289" r:id="rId17"/>
    <p:sldId id="267" r:id="rId18"/>
  </p:sldIdLst>
  <p:sldSz cx="12192000" cy="6858000"/>
  <p:notesSz cx="6794500" cy="9931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D32DE143-B912-47CB-9051-92CFCADA4CEB}">
          <p14:sldIdLst>
            <p14:sldId id="259"/>
            <p14:sldId id="264"/>
            <p14:sldId id="275"/>
            <p14:sldId id="270"/>
            <p14:sldId id="271"/>
            <p14:sldId id="295"/>
            <p14:sldId id="286"/>
            <p14:sldId id="272"/>
            <p14:sldId id="273"/>
            <p14:sldId id="260"/>
            <p14:sldId id="279"/>
            <p14:sldId id="276"/>
            <p14:sldId id="281"/>
            <p14:sldId id="292"/>
            <p14:sldId id="288"/>
            <p14:sldId id="289"/>
          </p14:sldIdLst>
        </p14:section>
        <p14:section name="Abschnitt ohne Titel" id="{4C8A2467-5EB6-45A1-ABB1-18C1454DF9EF}">
          <p14:sldIdLst>
            <p14:sldId id="26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33" autoAdjust="0"/>
    <p:restoredTop sz="94660"/>
  </p:normalViewPr>
  <p:slideViewPr>
    <p:cSldViewPr snapToGrid="0">
      <p:cViewPr varScale="1">
        <p:scale>
          <a:sx n="88" d="100"/>
          <a:sy n="88" d="100"/>
        </p:scale>
        <p:origin x="26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43581" cy="497126"/>
          </a:xfrm>
          <a:prstGeom prst="rect">
            <a:avLst/>
          </a:prstGeom>
        </p:spPr>
        <p:txBody>
          <a:bodyPr vert="horz" lIns="91829" tIns="45915" rIns="91829" bIns="45915" rtlCol="0"/>
          <a:lstStyle>
            <a:lvl1pPr algn="l">
              <a:defRPr sz="1200"/>
            </a:lvl1pPr>
          </a:lstStyle>
          <a:p>
            <a:endParaRPr lang="de-DE"/>
          </a:p>
        </p:txBody>
      </p:sp>
      <p:sp>
        <p:nvSpPr>
          <p:cNvPr id="3" name="Datumsplatzhalter 2"/>
          <p:cNvSpPr>
            <a:spLocks noGrp="1"/>
          </p:cNvSpPr>
          <p:nvPr>
            <p:ph type="dt" idx="1"/>
          </p:nvPr>
        </p:nvSpPr>
        <p:spPr>
          <a:xfrm>
            <a:off x="3849301" y="0"/>
            <a:ext cx="2943581" cy="497126"/>
          </a:xfrm>
          <a:prstGeom prst="rect">
            <a:avLst/>
          </a:prstGeom>
        </p:spPr>
        <p:txBody>
          <a:bodyPr vert="horz" lIns="91829" tIns="45915" rIns="91829" bIns="45915" rtlCol="0"/>
          <a:lstStyle>
            <a:lvl1pPr algn="r">
              <a:defRPr sz="1200"/>
            </a:lvl1pPr>
          </a:lstStyle>
          <a:p>
            <a:fld id="{43918568-3276-47CB-A245-F76F0BB60681}" type="datetimeFigureOut">
              <a:rPr lang="de-DE" smtClean="0"/>
              <a:t>01.10.2020</a:t>
            </a:fld>
            <a:endParaRPr lang="de-DE"/>
          </a:p>
        </p:txBody>
      </p:sp>
      <p:sp>
        <p:nvSpPr>
          <p:cNvPr id="4" name="Folienbildplatzhalter 3"/>
          <p:cNvSpPr>
            <a:spLocks noGrp="1" noRot="1" noChangeAspect="1"/>
          </p:cNvSpPr>
          <p:nvPr>
            <p:ph type="sldImg" idx="2"/>
          </p:nvPr>
        </p:nvSpPr>
        <p:spPr>
          <a:xfrm>
            <a:off x="417513" y="1241425"/>
            <a:ext cx="5959475" cy="3352800"/>
          </a:xfrm>
          <a:prstGeom prst="rect">
            <a:avLst/>
          </a:prstGeom>
          <a:noFill/>
          <a:ln w="12700">
            <a:solidFill>
              <a:prstClr val="black"/>
            </a:solidFill>
          </a:ln>
        </p:spPr>
        <p:txBody>
          <a:bodyPr vert="horz" lIns="91829" tIns="45915" rIns="91829" bIns="45915" rtlCol="0" anchor="ctr"/>
          <a:lstStyle/>
          <a:p>
            <a:endParaRPr lang="de-DE"/>
          </a:p>
        </p:txBody>
      </p:sp>
      <p:sp>
        <p:nvSpPr>
          <p:cNvPr id="5" name="Notizenplatzhalter 4"/>
          <p:cNvSpPr>
            <a:spLocks noGrp="1"/>
          </p:cNvSpPr>
          <p:nvPr>
            <p:ph type="body" sz="quarter" idx="3"/>
          </p:nvPr>
        </p:nvSpPr>
        <p:spPr>
          <a:xfrm>
            <a:off x="679288" y="4779080"/>
            <a:ext cx="5435924" cy="3910300"/>
          </a:xfrm>
          <a:prstGeom prst="rect">
            <a:avLst/>
          </a:prstGeom>
        </p:spPr>
        <p:txBody>
          <a:bodyPr vert="horz" lIns="91829" tIns="45915" rIns="91829" bIns="45915"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1" y="9434274"/>
            <a:ext cx="2943581" cy="497126"/>
          </a:xfrm>
          <a:prstGeom prst="rect">
            <a:avLst/>
          </a:prstGeom>
        </p:spPr>
        <p:txBody>
          <a:bodyPr vert="horz" lIns="91829" tIns="45915" rIns="91829" bIns="45915" rtlCol="0" anchor="b"/>
          <a:lstStyle>
            <a:lvl1pPr algn="l">
              <a:defRPr sz="1200"/>
            </a:lvl1pPr>
          </a:lstStyle>
          <a:p>
            <a:endParaRPr lang="de-DE"/>
          </a:p>
        </p:txBody>
      </p:sp>
      <p:sp>
        <p:nvSpPr>
          <p:cNvPr id="7" name="Foliennummernplatzhalter 6"/>
          <p:cNvSpPr>
            <a:spLocks noGrp="1"/>
          </p:cNvSpPr>
          <p:nvPr>
            <p:ph type="sldNum" sz="quarter" idx="5"/>
          </p:nvPr>
        </p:nvSpPr>
        <p:spPr>
          <a:xfrm>
            <a:off x="3849301" y="9434274"/>
            <a:ext cx="2943581" cy="497126"/>
          </a:xfrm>
          <a:prstGeom prst="rect">
            <a:avLst/>
          </a:prstGeom>
        </p:spPr>
        <p:txBody>
          <a:bodyPr vert="horz" lIns="91829" tIns="45915" rIns="91829" bIns="45915" rtlCol="0" anchor="b"/>
          <a:lstStyle>
            <a:lvl1pPr algn="r">
              <a:defRPr sz="1200"/>
            </a:lvl1pPr>
          </a:lstStyle>
          <a:p>
            <a:fld id="{DFB62796-F4E4-40BF-BEFB-A0BD0BF5BF3A}" type="slidenum">
              <a:rPr lang="de-DE" smtClean="0"/>
              <a:t>‹#›</a:t>
            </a:fld>
            <a:endParaRPr lang="de-DE"/>
          </a:p>
        </p:txBody>
      </p:sp>
    </p:spTree>
    <p:extLst>
      <p:ext uri="{BB962C8B-B14F-4D97-AF65-F5344CB8AC3E}">
        <p14:creationId xmlns:p14="http://schemas.microsoft.com/office/powerpoint/2010/main" val="1594739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4FF2369-D893-499D-87B9-11FC7077F458}"/>
              </a:ext>
            </a:extLst>
          </p:cNvPr>
          <p:cNvSpPr>
            <a:spLocks noGrp="1" noChangeArrowheads="1"/>
          </p:cNvSpPr>
          <p:nvPr>
            <p:ph type="sldNum"/>
          </p:nvPr>
        </p:nvSpPr>
        <p:spPr>
          <a:ln/>
        </p:spPr>
        <p:txBody>
          <a:bodyPr/>
          <a:lstStyle/>
          <a:p>
            <a:fld id="{90FDFDC0-4BF6-4AC1-9D8E-213B724931F7}" type="slidenum">
              <a:rPr lang="pl-PL" altLang="de-DE"/>
              <a:pPr/>
              <a:t>10</a:t>
            </a:fld>
            <a:endParaRPr lang="pl-PL" altLang="de-DE"/>
          </a:p>
        </p:txBody>
      </p:sp>
      <p:sp>
        <p:nvSpPr>
          <p:cNvPr id="19457" name="Rectangle 1">
            <a:extLst>
              <a:ext uri="{FF2B5EF4-FFF2-40B4-BE49-F238E27FC236}">
                <a16:creationId xmlns:a16="http://schemas.microsoft.com/office/drawing/2014/main" id="{4DD836CF-8C6A-447E-AE56-97E8655B09A7}"/>
              </a:ext>
            </a:extLst>
          </p:cNvPr>
          <p:cNvSpPr txBox="1">
            <a:spLocks noGrp="1" noRot="1" noChangeAspect="1" noChangeArrowheads="1"/>
          </p:cNvSpPr>
          <p:nvPr>
            <p:ph type="sldImg"/>
          </p:nvPr>
        </p:nvSpPr>
        <p:spPr bwMode="auto">
          <a:xfrm>
            <a:off x="287338" y="812800"/>
            <a:ext cx="7126287" cy="401002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458" name="Rectangle 2">
            <a:extLst>
              <a:ext uri="{FF2B5EF4-FFF2-40B4-BE49-F238E27FC236}">
                <a16:creationId xmlns:a16="http://schemas.microsoft.com/office/drawing/2014/main" id="{60680204-7B80-4C45-8A6C-325D236FEF5E}"/>
              </a:ext>
            </a:extLst>
          </p:cNvPr>
          <p:cNvSpPr txBox="1">
            <a:spLocks noGrp="1" noChangeArrowheads="1"/>
          </p:cNvSpPr>
          <p:nvPr>
            <p:ph type="body" idx="1"/>
          </p:nvPr>
        </p:nvSpPr>
        <p:spPr bwMode="auto">
          <a:xfrm>
            <a:off x="769861" y="5080849"/>
            <a:ext cx="6162115" cy="48140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B59108B-07C8-4043-BCD3-FBA37B23ECD3}"/>
              </a:ext>
            </a:extLst>
          </p:cNvPr>
          <p:cNvSpPr>
            <a:spLocks noGrp="1" noChangeArrowheads="1"/>
          </p:cNvSpPr>
          <p:nvPr>
            <p:ph type="sldNum"/>
          </p:nvPr>
        </p:nvSpPr>
        <p:spPr>
          <a:ln/>
        </p:spPr>
        <p:txBody>
          <a:bodyPr/>
          <a:lstStyle/>
          <a:p>
            <a:fld id="{C33520DB-1188-49A6-812E-34B12B7E936A}" type="slidenum">
              <a:rPr lang="pl-PL" altLang="de-DE"/>
              <a:pPr/>
              <a:t>15</a:t>
            </a:fld>
            <a:endParaRPr lang="pl-PL" altLang="de-DE"/>
          </a:p>
        </p:txBody>
      </p:sp>
      <p:sp>
        <p:nvSpPr>
          <p:cNvPr id="23553" name="Rectangle 1">
            <a:extLst>
              <a:ext uri="{FF2B5EF4-FFF2-40B4-BE49-F238E27FC236}">
                <a16:creationId xmlns:a16="http://schemas.microsoft.com/office/drawing/2014/main" id="{A8E1661B-9A4D-45C9-9392-CC48C412A25B}"/>
              </a:ext>
            </a:extLst>
          </p:cNvPr>
          <p:cNvSpPr txBox="1">
            <a:spLocks noGrp="1" noRot="1" noChangeAspect="1" noChangeArrowheads="1"/>
          </p:cNvSpPr>
          <p:nvPr>
            <p:ph type="sldImg"/>
          </p:nvPr>
        </p:nvSpPr>
        <p:spPr bwMode="auto">
          <a:xfrm>
            <a:off x="287338" y="812800"/>
            <a:ext cx="7126287" cy="401002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554" name="Rectangle 2">
            <a:extLst>
              <a:ext uri="{FF2B5EF4-FFF2-40B4-BE49-F238E27FC236}">
                <a16:creationId xmlns:a16="http://schemas.microsoft.com/office/drawing/2014/main" id="{88E822E4-CACF-41FF-AFC4-C8DAE1FEE91F}"/>
              </a:ext>
            </a:extLst>
          </p:cNvPr>
          <p:cNvSpPr txBox="1">
            <a:spLocks noGrp="1" noChangeArrowheads="1"/>
          </p:cNvSpPr>
          <p:nvPr>
            <p:ph type="body" idx="1"/>
          </p:nvPr>
        </p:nvSpPr>
        <p:spPr bwMode="auto">
          <a:xfrm>
            <a:off x="769861" y="5080849"/>
            <a:ext cx="6162115" cy="48140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de-DE"/>
              <a:t>Mastertitelformat bearbeiten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und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de-DE"/>
              <a:t>Mastertitelformat bearbeiten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Zita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de-DE"/>
              <a:t>Mastertitelformat bearbeiten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a:t>Mastertextformat bearbeiten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nskart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de-DE"/>
              <a:t>Mastertitelformat bearbeiten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nskarte für Zita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de-DE"/>
              <a:t>Mastertitelformat bearbeiten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a:t>Mastertextformat bearbeiten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hr oder Falsch">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de-DE"/>
              <a:t>Mastertitelformat bearbeiten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a:t>Mastertextformat bearbeiten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de-DE"/>
              <a:t>Mastertitelformat bearbeiten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de-DE"/>
              <a:t>Mastertitelformat bearbeiten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10/1/2020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a:t>Mastertitelformat bearbeiten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de-DE"/>
              <a:t>Mastertitelformat bearbeiten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42A54C80-263E-416B-A8E0-580EDEADCBDC}" type="datetimeFigureOut">
              <a:rPr lang="en-US" dirty="0"/>
              <a:t>10/1/2020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de-DE"/>
              <a:t>Mastertitelformat bearbeiten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de-DE" dirty="0"/>
              <a:t>Bild durch Klicken auf Symbol hinzufügen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10/1/2020</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de-DE"/>
              <a:t>Mastertitelformat bearbeiten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31.jp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9.jp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image" Target="../media/image42.jpg"/><Relationship Id="rId7" Type="http://schemas.openxmlformats.org/officeDocument/2006/relationships/image" Target="../media/image46.jp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45.jpg"/><Relationship Id="rId5" Type="http://schemas.openxmlformats.org/officeDocument/2006/relationships/image" Target="../media/image44.PNG"/><Relationship Id="rId4" Type="http://schemas.openxmlformats.org/officeDocument/2006/relationships/image" Target="../media/image43.jpg"/></Relationships>
</file>

<file path=ppt/slides/_rels/slide17.xml.rels><?xml version="1.0" encoding="UTF-8" standalone="yes"?>
<Relationships xmlns="http://schemas.openxmlformats.org/package/2006/relationships"><Relationship Id="rId3" Type="http://schemas.openxmlformats.org/officeDocument/2006/relationships/hyperlink" Target="http://www.euroregion-snb.pl/" TargetMode="External"/><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hyperlink" Target="http://www.euroregion-snb.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eg"/><Relationship Id="rId7"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9.jp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22.jpg"/><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25.jpg"/><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4">
            <a:extLst>
              <a:ext uri="{FF2B5EF4-FFF2-40B4-BE49-F238E27FC236}">
                <a16:creationId xmlns:a16="http://schemas.microsoft.com/office/drawing/2014/main" id="{E047A58C-B565-4958-8C4C-40F09F98721A}"/>
              </a:ext>
            </a:extLst>
          </p:cNvPr>
          <p:cNvSpPr txBox="1">
            <a:spLocks noChangeArrowheads="1"/>
          </p:cNvSpPr>
          <p:nvPr/>
        </p:nvSpPr>
        <p:spPr>
          <a:xfrm>
            <a:off x="6359611" y="1312818"/>
            <a:ext cx="5100298" cy="820782"/>
          </a:xfrm>
          <a:prstGeom prst="rect">
            <a:avLst/>
          </a:prstGeom>
        </p:spPr>
        <p:txBody>
          <a:bodyPr anchor="ct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de-DE" altLang="de-DE" sz="2400" b="1" i="1" dirty="0">
                <a:solidFill>
                  <a:schemeClr val="tx1"/>
                </a:solidFill>
                <a:latin typeface="Calibri" panose="020F0502020204030204" pitchFamily="34" charset="0"/>
              </a:rPr>
              <a:t>AKTIV für die Grenzregion</a:t>
            </a:r>
            <a:endParaRPr lang="pl-PL" altLang="de-DE" sz="2400" b="1" i="1" dirty="0">
              <a:solidFill>
                <a:schemeClr val="tx1"/>
              </a:solidFill>
              <a:latin typeface="Calibri" panose="020F0502020204030204" pitchFamily="34" charset="0"/>
            </a:endParaRPr>
          </a:p>
          <a:p>
            <a:pPr>
              <a:defRPr/>
            </a:pPr>
            <a:r>
              <a:rPr lang="pl-PL" altLang="de-DE" sz="2400" b="1" i="1" dirty="0">
                <a:solidFill>
                  <a:schemeClr val="accent1">
                    <a:lumMod val="75000"/>
                  </a:schemeClr>
                </a:solidFill>
                <a:latin typeface="Calibri" panose="020F0502020204030204" pitchFamily="34" charset="0"/>
              </a:rPr>
              <a:t>AKTYWNIE dla pogranicza</a:t>
            </a:r>
            <a:endParaRPr lang="de-DE" altLang="de-DE" sz="2400" b="1" i="1" dirty="0">
              <a:solidFill>
                <a:schemeClr val="accent1">
                  <a:lumMod val="75000"/>
                </a:schemeClr>
              </a:solidFill>
              <a:latin typeface="Calibri" panose="020F0502020204030204" pitchFamily="34" charset="0"/>
            </a:endParaRPr>
          </a:p>
        </p:txBody>
      </p:sp>
      <p:sp>
        <p:nvSpPr>
          <p:cNvPr id="11" name="Textfeld 1">
            <a:extLst>
              <a:ext uri="{FF2B5EF4-FFF2-40B4-BE49-F238E27FC236}">
                <a16:creationId xmlns:a16="http://schemas.microsoft.com/office/drawing/2014/main" id="{C4771997-364C-41B4-994A-AF3D74A8A939}"/>
              </a:ext>
            </a:extLst>
          </p:cNvPr>
          <p:cNvSpPr txBox="1">
            <a:spLocks noChangeArrowheads="1"/>
          </p:cNvSpPr>
          <p:nvPr/>
        </p:nvSpPr>
        <p:spPr bwMode="auto">
          <a:xfrm>
            <a:off x="2383725" y="5033555"/>
            <a:ext cx="58632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pl-PL" altLang="de-DE" dirty="0">
                <a:latin typeface="Calibri" panose="020F0502020204030204" pitchFamily="34" charset="0"/>
                <a:cs typeface="Aparajita" panose="02020603050405020304" pitchFamily="18" charset="0"/>
              </a:rPr>
              <a:t>Kolesin</a:t>
            </a:r>
            <a:r>
              <a:rPr lang="de-DE" altLang="de-DE" dirty="0">
                <a:latin typeface="Calibri" panose="020F0502020204030204" pitchFamily="34" charset="0"/>
                <a:cs typeface="Aparajita" panose="02020603050405020304" pitchFamily="18" charset="0"/>
              </a:rPr>
              <a:t>, </a:t>
            </a:r>
            <a:r>
              <a:rPr lang="pl-PL" altLang="de-DE" dirty="0">
                <a:latin typeface="Calibri" panose="020F0502020204030204" pitchFamily="34" charset="0"/>
                <a:cs typeface="Aparajita" panose="02020603050405020304" pitchFamily="18" charset="0"/>
              </a:rPr>
              <a:t>02.10</a:t>
            </a:r>
            <a:r>
              <a:rPr lang="de-DE" altLang="de-DE" dirty="0">
                <a:latin typeface="Calibri" panose="020F0502020204030204" pitchFamily="34" charset="0"/>
                <a:cs typeface="Aparajita" panose="02020603050405020304" pitchFamily="18" charset="0"/>
              </a:rPr>
              <a:t>.2020</a:t>
            </a:r>
          </a:p>
        </p:txBody>
      </p:sp>
      <p:sp>
        <p:nvSpPr>
          <p:cNvPr id="6" name="Rectangle 4">
            <a:extLst>
              <a:ext uri="{FF2B5EF4-FFF2-40B4-BE49-F238E27FC236}">
                <a16:creationId xmlns:a16="http://schemas.microsoft.com/office/drawing/2014/main" id="{00BA621A-5686-4688-ACCF-BF9E40D0E5CF}"/>
              </a:ext>
            </a:extLst>
          </p:cNvPr>
          <p:cNvSpPr txBox="1">
            <a:spLocks noChangeArrowheads="1"/>
          </p:cNvSpPr>
          <p:nvPr/>
        </p:nvSpPr>
        <p:spPr>
          <a:xfrm>
            <a:off x="1474573" y="2677297"/>
            <a:ext cx="8073081" cy="2245469"/>
          </a:xfrm>
          <a:prstGeom prst="rect">
            <a:avLst/>
          </a:prstGeom>
        </p:spPr>
        <p:txBody>
          <a:bodyPr anchor="ct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pl-PL" altLang="de-DE" sz="3200" b="1" dirty="0">
                <a:solidFill>
                  <a:schemeClr val="tx1"/>
                </a:solidFill>
                <a:latin typeface="Calibri" panose="020F0502020204030204" pitchFamily="34" charset="0"/>
              </a:rPr>
              <a:t>Po co nam współpraca na pograniczu                     polsko-niemieckim?</a:t>
            </a:r>
          </a:p>
          <a:p>
            <a:pPr algn="ctr">
              <a:defRPr/>
            </a:pPr>
            <a:r>
              <a:rPr lang="pl-PL" altLang="de-DE" sz="3200" b="1" dirty="0">
                <a:solidFill>
                  <a:srgbClr val="00B0F0"/>
                </a:solidFill>
                <a:latin typeface="Calibri" panose="020F0502020204030204" pitchFamily="34" charset="0"/>
              </a:rPr>
              <a:t>Wozu </a:t>
            </a:r>
            <a:r>
              <a:rPr lang="pl-PL" altLang="de-DE" sz="3200" b="1" dirty="0" err="1">
                <a:solidFill>
                  <a:srgbClr val="00B0F0"/>
                </a:solidFill>
                <a:latin typeface="Calibri" panose="020F0502020204030204" pitchFamily="34" charset="0"/>
              </a:rPr>
              <a:t>brauchen</a:t>
            </a:r>
            <a:r>
              <a:rPr lang="pl-PL" altLang="de-DE" sz="3200" b="1" dirty="0">
                <a:solidFill>
                  <a:srgbClr val="00B0F0"/>
                </a:solidFill>
                <a:latin typeface="Calibri" panose="020F0502020204030204" pitchFamily="34" charset="0"/>
              </a:rPr>
              <a:t> wir </a:t>
            </a:r>
            <a:r>
              <a:rPr lang="pl-PL" altLang="de-DE" sz="3200" b="1" dirty="0" err="1">
                <a:solidFill>
                  <a:srgbClr val="00B0F0"/>
                </a:solidFill>
                <a:latin typeface="Calibri" panose="020F0502020204030204" pitchFamily="34" charset="0"/>
              </a:rPr>
              <a:t>die</a:t>
            </a:r>
            <a:r>
              <a:rPr lang="pl-PL" altLang="de-DE" sz="3200" b="1" dirty="0">
                <a:solidFill>
                  <a:srgbClr val="00B0F0"/>
                </a:solidFill>
                <a:latin typeface="Calibri" panose="020F0502020204030204" pitchFamily="34" charset="0"/>
              </a:rPr>
              <a:t> </a:t>
            </a:r>
            <a:r>
              <a:rPr lang="pl-PL" altLang="de-DE" sz="3200" b="1" dirty="0" err="1">
                <a:solidFill>
                  <a:srgbClr val="00B0F0"/>
                </a:solidFill>
                <a:latin typeface="Calibri" panose="020F0502020204030204" pitchFamily="34" charset="0"/>
              </a:rPr>
              <a:t>Zusammenarbeit</a:t>
            </a:r>
            <a:r>
              <a:rPr lang="pl-PL" altLang="de-DE" sz="3200" b="1" dirty="0">
                <a:solidFill>
                  <a:srgbClr val="00B0F0"/>
                </a:solidFill>
                <a:latin typeface="Calibri" panose="020F0502020204030204" pitchFamily="34" charset="0"/>
              </a:rPr>
              <a:t>                                       im </a:t>
            </a:r>
            <a:r>
              <a:rPr lang="pl-PL" altLang="de-DE" sz="3200" b="1" dirty="0" err="1">
                <a:solidFill>
                  <a:srgbClr val="00B0F0"/>
                </a:solidFill>
                <a:latin typeface="Calibri" panose="020F0502020204030204" pitchFamily="34" charset="0"/>
              </a:rPr>
              <a:t>deutsch-polnischen</a:t>
            </a:r>
            <a:r>
              <a:rPr lang="pl-PL" altLang="de-DE" sz="3200" b="1" dirty="0">
                <a:solidFill>
                  <a:srgbClr val="00B0F0"/>
                </a:solidFill>
                <a:latin typeface="Calibri" panose="020F0502020204030204" pitchFamily="34" charset="0"/>
              </a:rPr>
              <a:t> </a:t>
            </a:r>
            <a:r>
              <a:rPr lang="pl-PL" altLang="de-DE" sz="3200" b="1" dirty="0" err="1">
                <a:solidFill>
                  <a:srgbClr val="00B0F0"/>
                </a:solidFill>
                <a:latin typeface="Calibri" panose="020F0502020204030204" pitchFamily="34" charset="0"/>
              </a:rPr>
              <a:t>Grenzgebiet</a:t>
            </a:r>
            <a:r>
              <a:rPr lang="pl-PL" altLang="de-DE" sz="3200" b="1" dirty="0">
                <a:solidFill>
                  <a:srgbClr val="00B0F0"/>
                </a:solidFill>
                <a:latin typeface="Calibri" panose="020F0502020204030204" pitchFamily="34" charset="0"/>
              </a:rPr>
              <a:t>?</a:t>
            </a:r>
            <a:endParaRPr lang="de-DE" altLang="de-DE" sz="3000" b="1" dirty="0">
              <a:solidFill>
                <a:schemeClr val="accent2">
                  <a:lumMod val="75000"/>
                </a:schemeClr>
              </a:solidFill>
              <a:highlight>
                <a:srgbClr val="FFFF00"/>
              </a:highlight>
              <a:latin typeface="Calibri" panose="020F0502020204030204" pitchFamily="34" charset="0"/>
            </a:endParaRPr>
          </a:p>
        </p:txBody>
      </p:sp>
      <p:sp>
        <p:nvSpPr>
          <p:cNvPr id="2" name="pole tekstowe 1"/>
          <p:cNvSpPr txBox="1"/>
          <p:nvPr/>
        </p:nvSpPr>
        <p:spPr>
          <a:xfrm>
            <a:off x="1021492" y="889686"/>
            <a:ext cx="2339546" cy="1944130"/>
          </a:xfrm>
          <a:prstGeom prst="rect">
            <a:avLst/>
          </a:prstGeom>
          <a:noFill/>
        </p:spPr>
        <p:txBody>
          <a:bodyPr wrap="square" rtlCol="0">
            <a:spAutoFit/>
          </a:bodyPr>
          <a:lstStyle/>
          <a:p>
            <a:endParaRPr lang="pl-PL" dirty="0"/>
          </a:p>
        </p:txBody>
      </p:sp>
      <p:pic>
        <p:nvPicPr>
          <p:cNvPr id="8" name="Obraz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461" y="-83453"/>
            <a:ext cx="2833906" cy="5269830"/>
          </a:xfrm>
          <a:prstGeom prst="rect">
            <a:avLst/>
          </a:prstGeom>
        </p:spPr>
      </p:pic>
      <p:pic>
        <p:nvPicPr>
          <p:cNvPr id="7" name="Obraz 6">
            <a:extLst>
              <a:ext uri="{FF2B5EF4-FFF2-40B4-BE49-F238E27FC236}">
                <a16:creationId xmlns:a16="http://schemas.microsoft.com/office/drawing/2014/main" id="{637642C2-B908-42E4-BC89-F9896CAB2D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0243" y="6008627"/>
            <a:ext cx="4834269" cy="618819"/>
          </a:xfrm>
          <a:prstGeom prst="rect">
            <a:avLst/>
          </a:prstGeom>
        </p:spPr>
      </p:pic>
    </p:spTree>
    <p:extLst>
      <p:ext uri="{BB962C8B-B14F-4D97-AF65-F5344CB8AC3E}">
        <p14:creationId xmlns:p14="http://schemas.microsoft.com/office/powerpoint/2010/main" val="32979101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Line 1">
            <a:extLst>
              <a:ext uri="{FF2B5EF4-FFF2-40B4-BE49-F238E27FC236}">
                <a16:creationId xmlns:a16="http://schemas.microsoft.com/office/drawing/2014/main" id="{3D52A071-CBBC-47DC-8CA6-409ACEE40A08}"/>
              </a:ext>
            </a:extLst>
          </p:cNvPr>
          <p:cNvSpPr>
            <a:spLocks noChangeShapeType="1"/>
          </p:cNvSpPr>
          <p:nvPr/>
        </p:nvSpPr>
        <p:spPr bwMode="auto">
          <a:xfrm>
            <a:off x="0" y="1030601"/>
            <a:ext cx="9396776" cy="1587"/>
          </a:xfrm>
          <a:prstGeom prst="line">
            <a:avLst/>
          </a:prstGeom>
          <a:noFill/>
          <a:ln w="12600" cap="flat">
            <a:solidFill>
              <a:srgbClr val="5FCBE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a:p>
        </p:txBody>
      </p:sp>
      <p:pic>
        <p:nvPicPr>
          <p:cNvPr id="7170" name="Picture 2">
            <a:extLst>
              <a:ext uri="{FF2B5EF4-FFF2-40B4-BE49-F238E27FC236}">
                <a16:creationId xmlns:a16="http://schemas.microsoft.com/office/drawing/2014/main" id="{3F93421B-A1C1-4709-96A6-8607C5E433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507" y="243303"/>
            <a:ext cx="863488" cy="56507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71" name="Rectangle 3">
            <a:extLst>
              <a:ext uri="{FF2B5EF4-FFF2-40B4-BE49-F238E27FC236}">
                <a16:creationId xmlns:a16="http://schemas.microsoft.com/office/drawing/2014/main" id="{0D4151B2-4FC4-45AD-838F-560B3C59E980}"/>
              </a:ext>
            </a:extLst>
          </p:cNvPr>
          <p:cNvSpPr>
            <a:spLocks noChangeArrowheads="1"/>
          </p:cNvSpPr>
          <p:nvPr/>
        </p:nvSpPr>
        <p:spPr bwMode="auto">
          <a:xfrm>
            <a:off x="477362" y="1207124"/>
            <a:ext cx="7888626" cy="6261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9988" tIns="44994" rIns="89988" bIns="44994">
            <a:spAutoFit/>
          </a:bodyPr>
          <a:lstStyle>
            <a:lvl1pPr marL="501650" indent="-498475">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1pPr>
            <a:lvl2pPr>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2pPr>
            <a:lvl3pPr>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3pPr>
            <a:lvl4pPr>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4pPr>
            <a:lvl5pPr>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501650" algn="l"/>
                <a:tab pos="949325" algn="l"/>
                <a:tab pos="1398588" algn="l"/>
                <a:tab pos="1847850" algn="l"/>
                <a:tab pos="2297113" algn="l"/>
                <a:tab pos="2746375" algn="l"/>
                <a:tab pos="3195638" algn="l"/>
                <a:tab pos="3644900" algn="l"/>
                <a:tab pos="4094163" algn="l"/>
                <a:tab pos="4543425" algn="l"/>
                <a:tab pos="4992688" algn="l"/>
                <a:tab pos="5441950" algn="l"/>
                <a:tab pos="5891213" algn="l"/>
                <a:tab pos="6340475" algn="l"/>
                <a:tab pos="6789738" algn="l"/>
                <a:tab pos="7239000" algn="l"/>
                <a:tab pos="7688263" algn="l"/>
                <a:tab pos="8137525" algn="l"/>
                <a:tab pos="8586788" algn="l"/>
                <a:tab pos="9036050" algn="l"/>
                <a:tab pos="9485313" algn="l"/>
              </a:tabLst>
              <a:defRPr>
                <a:solidFill>
                  <a:srgbClr val="000000"/>
                </a:solidFill>
                <a:latin typeface="Arial" panose="020B0604020202020204" pitchFamily="34" charset="0"/>
                <a:ea typeface="Microsoft YaHei" panose="020B0503020204020204" pitchFamily="34" charset="-122"/>
              </a:defRPr>
            </a:lvl9pPr>
          </a:lstStyle>
          <a:p>
            <a:pPr algn="just" hangingPunct="1">
              <a:lnSpc>
                <a:spcPct val="100000"/>
              </a:lnSpc>
              <a:buClrTx/>
              <a:buFontTx/>
              <a:buNone/>
            </a:pPr>
            <a:r>
              <a:rPr lang="pl-PL" altLang="de-DE" sz="2200" b="1" u="sng" dirty="0">
                <a:latin typeface="Calibri" panose="020F0502020204030204" pitchFamily="34" charset="0"/>
              </a:rPr>
              <a:t>#Partner2022 / </a:t>
            </a:r>
            <a:r>
              <a:rPr lang="pl-PL" altLang="de-DE" sz="2200" b="1" u="sng" dirty="0">
                <a:solidFill>
                  <a:srgbClr val="00B0F0"/>
                </a:solidFill>
                <a:latin typeface="Calibri" panose="020F0502020204030204" pitchFamily="34" charset="0"/>
              </a:rPr>
              <a:t>#Partner2022</a:t>
            </a:r>
          </a:p>
          <a:p>
            <a:pPr algn="just" hangingPunct="1">
              <a:lnSpc>
                <a:spcPct val="100000"/>
              </a:lnSpc>
              <a:buClrTx/>
              <a:buFontTx/>
              <a:buNone/>
            </a:pPr>
            <a:endParaRPr lang="pl-PL" altLang="de-DE" sz="800" b="1" u="sng" dirty="0">
              <a:latin typeface="Calibri" panose="020F0502020204030204" pitchFamily="34" charset="0"/>
            </a:endParaRPr>
          </a:p>
          <a:p>
            <a:pPr algn="just" hangingPunct="1">
              <a:lnSpc>
                <a:spcPct val="100000"/>
              </a:lnSpc>
              <a:buClrTx/>
              <a:buFontTx/>
              <a:buNone/>
            </a:pPr>
            <a:r>
              <a:rPr lang="pl-PL" altLang="de-DE" dirty="0">
                <a:latin typeface="Calibri" panose="020F0502020204030204" pitchFamily="34" charset="0"/>
              </a:rPr>
              <a:t>Projektpartner (PP)/ </a:t>
            </a:r>
            <a:r>
              <a:rPr lang="pl-PL" altLang="de-DE" dirty="0">
                <a:solidFill>
                  <a:srgbClr val="00B0F0"/>
                </a:solidFill>
                <a:latin typeface="Calibri" panose="020F0502020204030204" pitchFamily="34" charset="0"/>
              </a:rPr>
              <a:t>partnerzy projektu</a:t>
            </a:r>
            <a:r>
              <a:rPr lang="pl-PL" altLang="de-DE" dirty="0">
                <a:latin typeface="Calibri" panose="020F0502020204030204" pitchFamily="34" charset="0"/>
              </a:rPr>
              <a:t>: LP – ER Spree-Neiße-Bober, PP2 – ER Sprewa-Nysa-Bobr</a:t>
            </a:r>
          </a:p>
          <a:p>
            <a:pPr algn="just" hangingPunct="1">
              <a:lnSpc>
                <a:spcPct val="100000"/>
              </a:lnSpc>
              <a:buClrTx/>
              <a:buFontTx/>
              <a:buNone/>
            </a:pPr>
            <a:r>
              <a:rPr lang="pl-PL" altLang="de-DE" dirty="0">
                <a:latin typeface="Calibri" panose="020F0502020204030204" pitchFamily="34" charset="0"/>
              </a:rPr>
              <a:t>Laufzeit/ </a:t>
            </a:r>
            <a:r>
              <a:rPr lang="pl-PL" altLang="de-DE" dirty="0">
                <a:solidFill>
                  <a:srgbClr val="00B0F0"/>
                </a:solidFill>
                <a:latin typeface="Calibri" panose="020F0502020204030204" pitchFamily="34" charset="0"/>
              </a:rPr>
              <a:t>okres realizacji</a:t>
            </a:r>
            <a:r>
              <a:rPr lang="pl-PL" altLang="de-DE" dirty="0">
                <a:latin typeface="Calibri" panose="020F0502020204030204" pitchFamily="34" charset="0"/>
              </a:rPr>
              <a:t>: 01.03.2020 – 30.06.2022</a:t>
            </a:r>
          </a:p>
          <a:p>
            <a:pPr marL="500013" algn="just">
              <a:buSzPct val="45000"/>
              <a:buFont typeface="StarSymbol" charset="0"/>
              <a:buChar char="-"/>
            </a:pPr>
            <a:r>
              <a:rPr lang="pl-PL" altLang="de-DE" dirty="0">
                <a:latin typeface="Calibri" panose="020F0502020204030204" pitchFamily="34" charset="0"/>
              </a:rPr>
              <a:t>Guter Start mit </a:t>
            </a:r>
            <a:r>
              <a:rPr lang="de-DE" altLang="de-DE" dirty="0">
                <a:latin typeface="Calibri" panose="020F0502020204030204" pitchFamily="34" charset="0"/>
              </a:rPr>
              <a:t>mehreren</a:t>
            </a:r>
            <a:r>
              <a:rPr lang="pl-PL" altLang="de-DE" dirty="0">
                <a:latin typeface="Calibri" panose="020F0502020204030204" pitchFamily="34" charset="0"/>
              </a:rPr>
              <a:t> Beratungen im März u. einer unterzeichneten Kooperationsvereinbarung</a:t>
            </a:r>
            <a:r>
              <a:rPr lang="de-DE" altLang="de-DE" dirty="0">
                <a:latin typeface="Calibri" panose="020F0502020204030204" pitchFamily="34" charset="0"/>
              </a:rPr>
              <a:t> </a:t>
            </a:r>
            <a:r>
              <a:rPr lang="pl-PL" altLang="de-DE" dirty="0">
                <a:latin typeface="Calibri" panose="020F0502020204030204" pitchFamily="34" charset="0"/>
              </a:rPr>
              <a:t>/ </a:t>
            </a:r>
            <a:r>
              <a:rPr lang="pl-PL" altLang="de-DE" dirty="0">
                <a:solidFill>
                  <a:srgbClr val="00B0F0"/>
                </a:solidFill>
                <a:latin typeface="Calibri" panose="020F0502020204030204" pitchFamily="34" charset="0"/>
              </a:rPr>
              <a:t>dobry początek za sprawą organizacji kilku spotkań doradczych w marcu oraz podpisania umowy o współpracy.</a:t>
            </a:r>
          </a:p>
          <a:p>
            <a:pPr marL="285721" indent="-282547" algn="just"/>
            <a:endParaRPr lang="pl-PL" altLang="de-DE" sz="500" dirty="0">
              <a:latin typeface="Calibri" panose="020F0502020204030204" pitchFamily="34" charset="0"/>
            </a:endParaRPr>
          </a:p>
          <a:p>
            <a:pPr marL="1588" indent="0" algn="just">
              <a:buSzPct val="45000"/>
            </a:pPr>
            <a:r>
              <a:rPr lang="pl-PL" altLang="de-DE" b="1" dirty="0">
                <a:latin typeface="Calibri" panose="020F0502020204030204" pitchFamily="34" charset="0"/>
              </a:rPr>
              <a:t>Corona-bedingte Auswirkungen/ </a:t>
            </a:r>
            <a:r>
              <a:rPr lang="pl-PL" altLang="de-DE" b="1" dirty="0">
                <a:solidFill>
                  <a:srgbClr val="00B0F0"/>
                </a:solidFill>
                <a:latin typeface="Calibri" panose="020F0502020204030204" pitchFamily="34" charset="0"/>
              </a:rPr>
              <a:t>utrudnienia spowodowane koronawirusem: </a:t>
            </a:r>
          </a:p>
          <a:p>
            <a:pPr marL="500013" algn="just">
              <a:buSzPct val="45000"/>
              <a:buFont typeface="StarSymbol" charset="0"/>
              <a:buChar char="-"/>
            </a:pPr>
            <a:r>
              <a:rPr lang="de-DE" altLang="de-DE" dirty="0">
                <a:latin typeface="Calibri" panose="020F0502020204030204" pitchFamily="34" charset="0"/>
              </a:rPr>
              <a:t>Zwischen März und Mai </a:t>
            </a:r>
            <a:r>
              <a:rPr lang="pl-PL" altLang="de-DE" dirty="0">
                <a:latin typeface="Calibri" panose="020F0502020204030204" pitchFamily="34" charset="0"/>
              </a:rPr>
              <a:t>- keine „face-to-face Beratungen“/ </a:t>
            </a:r>
            <a:r>
              <a:rPr lang="pl-PL" altLang="de-DE" dirty="0">
                <a:solidFill>
                  <a:srgbClr val="00B0F0"/>
                </a:solidFill>
                <a:latin typeface="Calibri" panose="020F0502020204030204" pitchFamily="34" charset="0"/>
              </a:rPr>
              <a:t>od marca </a:t>
            </a:r>
            <a:r>
              <a:rPr lang="de-DE" altLang="de-DE" dirty="0">
                <a:solidFill>
                  <a:srgbClr val="00B0F0"/>
                </a:solidFill>
                <a:latin typeface="Calibri" panose="020F0502020204030204" pitchFamily="34" charset="0"/>
              </a:rPr>
              <a:t>do maja </a:t>
            </a:r>
            <a:r>
              <a:rPr lang="pl-PL" altLang="de-DE" dirty="0">
                <a:solidFill>
                  <a:srgbClr val="00B0F0"/>
                </a:solidFill>
                <a:latin typeface="Calibri" panose="020F0502020204030204" pitchFamily="34" charset="0"/>
              </a:rPr>
              <a:t>brak spotkań „w cztery oczy”</a:t>
            </a:r>
          </a:p>
          <a:p>
            <a:pPr algn="just" hangingPunct="1">
              <a:lnSpc>
                <a:spcPct val="100000"/>
              </a:lnSpc>
              <a:buClrTx/>
              <a:buFontTx/>
              <a:buNone/>
            </a:pPr>
            <a:r>
              <a:rPr lang="pl-PL" altLang="de-DE" dirty="0">
                <a:latin typeface="Calibri" panose="020F0502020204030204" pitchFamily="34" charset="0"/>
              </a:rPr>
              <a:t>ABER/ </a:t>
            </a:r>
            <a:r>
              <a:rPr lang="de-DE" altLang="de-DE" dirty="0">
                <a:solidFill>
                  <a:srgbClr val="00B0F0"/>
                </a:solidFill>
                <a:latin typeface="Calibri" panose="020F0502020204030204" pitchFamily="34" charset="0"/>
              </a:rPr>
              <a:t>ALE</a:t>
            </a:r>
            <a:r>
              <a:rPr lang="pl-PL" altLang="de-DE" dirty="0">
                <a:latin typeface="Calibri" panose="020F0502020204030204" pitchFamily="34" charset="0"/>
              </a:rPr>
              <a:t>:</a:t>
            </a:r>
          </a:p>
          <a:p>
            <a:pPr marL="500013" algn="just">
              <a:buSzPct val="45000"/>
              <a:buFont typeface="StarSymbol" charset="0"/>
              <a:buChar char="-"/>
            </a:pPr>
            <a:r>
              <a:rPr lang="pl-PL" altLang="de-DE" dirty="0">
                <a:latin typeface="Calibri" panose="020F0502020204030204" pitchFamily="34" charset="0"/>
              </a:rPr>
              <a:t>Derzeit konkrete krisenfeste Angebote Sprachmittlungen, Online-Treffen/ </a:t>
            </a:r>
            <a:r>
              <a:rPr lang="pl-PL" altLang="de-DE" dirty="0">
                <a:solidFill>
                  <a:srgbClr val="00B0F0"/>
                </a:solidFill>
                <a:latin typeface="Calibri" panose="020F0502020204030204" pitchFamily="34" charset="0"/>
              </a:rPr>
              <a:t>aktualnie konkretne oferty pomocy w tłumaczeniach, spotkania online,</a:t>
            </a:r>
          </a:p>
          <a:p>
            <a:pPr marL="500013" algn="just">
              <a:buSzPct val="45000"/>
              <a:buFont typeface="StarSymbol" charset="0"/>
              <a:buChar char="-"/>
            </a:pPr>
            <a:r>
              <a:rPr lang="pl-PL" altLang="de-DE" dirty="0">
                <a:latin typeface="Calibri" panose="020F0502020204030204" pitchFamily="34" charset="0"/>
              </a:rPr>
              <a:t>Vorbereitung von Projektrelevanten Ausschreibungen (Analyse, Partner-App, usw.)/ </a:t>
            </a:r>
            <a:r>
              <a:rPr lang="pl-PL" altLang="de-DE" dirty="0">
                <a:solidFill>
                  <a:srgbClr val="00B0F0"/>
                </a:solidFill>
                <a:latin typeface="Calibri" panose="020F0502020204030204" pitchFamily="34" charset="0"/>
              </a:rPr>
              <a:t>przygotowanie związanych z projektami zapytań ofertowych (analiza, aplikacja partnerska itd.)</a:t>
            </a:r>
            <a:endParaRPr lang="de-DE" altLang="de-DE" dirty="0">
              <a:solidFill>
                <a:srgbClr val="00B0F0"/>
              </a:solidFill>
              <a:latin typeface="Calibri" panose="020F0502020204030204" pitchFamily="34" charset="0"/>
            </a:endParaRPr>
          </a:p>
          <a:p>
            <a:pPr marL="500013" algn="just">
              <a:buSzPct val="45000"/>
              <a:buFont typeface="StarSymbol" charset="0"/>
              <a:buChar char="-"/>
            </a:pPr>
            <a:r>
              <a:rPr lang="de-DE" altLang="de-DE" dirty="0">
                <a:solidFill>
                  <a:schemeClr val="tx1"/>
                </a:solidFill>
                <a:latin typeface="Calibri" panose="020F0502020204030204" pitchFamily="34" charset="0"/>
              </a:rPr>
              <a:t>zwischen Juni – August vier „klassische Beratungen“ / </a:t>
            </a:r>
            <a:r>
              <a:rPr lang="pl-PL" altLang="de-DE" dirty="0">
                <a:solidFill>
                  <a:srgbClr val="00B0F0"/>
                </a:solidFill>
                <a:latin typeface="Calibri" panose="020F0502020204030204" pitchFamily="34" charset="0"/>
              </a:rPr>
              <a:t>w okresie czerwiec – sierpień cztery „klasyczne spotkania doradcze”</a:t>
            </a:r>
            <a:r>
              <a:rPr lang="de-DE" altLang="de-DE" dirty="0">
                <a:solidFill>
                  <a:srgbClr val="00B0F0"/>
                </a:solidFill>
                <a:latin typeface="Calibri" panose="020F0502020204030204" pitchFamily="34" charset="0"/>
              </a:rPr>
              <a:t>.</a:t>
            </a:r>
            <a:endParaRPr lang="pl-PL" altLang="de-DE" dirty="0">
              <a:solidFill>
                <a:srgbClr val="00B0F0"/>
              </a:solidFill>
              <a:latin typeface="Calibri" panose="020F0502020204030204" pitchFamily="34" charset="0"/>
            </a:endParaRPr>
          </a:p>
          <a:p>
            <a:pPr marL="285721" indent="-282547" algn="just"/>
            <a:endParaRPr lang="pl-PL" altLang="de-DE" sz="1500" b="1" u="sng" dirty="0">
              <a:latin typeface="Calibri" panose="020F0502020204030204" pitchFamily="34" charset="0"/>
            </a:endParaRPr>
          </a:p>
          <a:p>
            <a:pPr marL="515886" indent="0" algn="just"/>
            <a:endParaRPr lang="pl-PL" altLang="de-DE" sz="1500" dirty="0">
              <a:latin typeface="Calibri" panose="020F0502020204030204" pitchFamily="34" charset="0"/>
            </a:endParaRPr>
          </a:p>
          <a:p>
            <a:pPr marL="515886" indent="0" algn="just"/>
            <a:r>
              <a:rPr lang="pl-PL" altLang="de-DE" sz="1500" b="1" dirty="0">
                <a:latin typeface="Calibri" panose="020F0502020204030204" pitchFamily="34" charset="0"/>
              </a:rPr>
              <a:t> </a:t>
            </a:r>
          </a:p>
          <a:p>
            <a:pPr marL="515886" indent="0" algn="just"/>
            <a:endParaRPr lang="pl-PL" altLang="de-DE" sz="1500" b="1" dirty="0">
              <a:latin typeface="Calibri" panose="020F0502020204030204" pitchFamily="34" charset="0"/>
            </a:endParaRPr>
          </a:p>
        </p:txBody>
      </p:sp>
      <p:sp>
        <p:nvSpPr>
          <p:cNvPr id="7172" name="Rectangle 4">
            <a:extLst>
              <a:ext uri="{FF2B5EF4-FFF2-40B4-BE49-F238E27FC236}">
                <a16:creationId xmlns:a16="http://schemas.microsoft.com/office/drawing/2014/main" id="{4CE40B8D-AA0F-492C-B4CB-44C947B9FC04}"/>
              </a:ext>
            </a:extLst>
          </p:cNvPr>
          <p:cNvSpPr>
            <a:spLocks noChangeArrowheads="1"/>
          </p:cNvSpPr>
          <p:nvPr/>
        </p:nvSpPr>
        <p:spPr bwMode="auto">
          <a:xfrm>
            <a:off x="1239677" y="178224"/>
            <a:ext cx="7849165" cy="822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4994" rIns="89988" bIns="44994">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spcBef>
                <a:spcPts val="900"/>
              </a:spcBef>
            </a:pPr>
            <a:r>
              <a:rPr lang="pl-PL" altLang="de-DE" sz="2400" b="1" dirty="0">
                <a:latin typeface="Calibri" panose="020F0502020204030204" pitchFamily="34" charset="0"/>
              </a:rPr>
              <a:t>Programm INTERREG: aktuelle Projekte/ </a:t>
            </a:r>
            <a:r>
              <a:rPr lang="pl-PL" altLang="de-DE" sz="2400" b="1" dirty="0">
                <a:solidFill>
                  <a:srgbClr val="00B0F0"/>
                </a:solidFill>
                <a:latin typeface="Calibri" panose="020F0502020204030204" pitchFamily="34" charset="0"/>
              </a:rPr>
              <a:t>Program INTERREG: aktualne projekty  </a:t>
            </a:r>
          </a:p>
        </p:txBody>
      </p:sp>
      <p:pic>
        <p:nvPicPr>
          <p:cNvPr id="8" name="Grafik 9" descr="Ein Bild, das Screenshot enthält.&#10;&#10;Automatisch generierte Beschreibung">
            <a:extLst>
              <a:ext uri="{FF2B5EF4-FFF2-40B4-BE49-F238E27FC236}">
                <a16:creationId xmlns:a16="http://schemas.microsoft.com/office/drawing/2014/main" id="{B5984850-29B9-41FB-891C-DB00E6FFBD38}"/>
              </a:ext>
            </a:extLst>
          </p:cNvPr>
          <p:cNvPicPr>
            <a:picLocks noChangeAspect="1"/>
          </p:cNvPicPr>
          <p:nvPr/>
        </p:nvPicPr>
        <p:blipFill>
          <a:blip r:embed="rId4"/>
          <a:stretch>
            <a:fillRect/>
          </a:stretch>
        </p:blipFill>
        <p:spPr>
          <a:xfrm>
            <a:off x="8514034" y="1222664"/>
            <a:ext cx="1802224" cy="2509093"/>
          </a:xfrm>
          <a:prstGeom prst="rect">
            <a:avLst/>
          </a:prstGeom>
        </p:spPr>
      </p:pic>
      <p:pic>
        <p:nvPicPr>
          <p:cNvPr id="2" name="Grafik 1" descr="Ein Bild, das Ende, Schild, Essen enthält.&#10;&#10;Automatisch generierte Beschreibung">
            <a:extLst>
              <a:ext uri="{FF2B5EF4-FFF2-40B4-BE49-F238E27FC236}">
                <a16:creationId xmlns:a16="http://schemas.microsoft.com/office/drawing/2014/main" id="{3D3B056D-9C5A-48DB-81AF-EFB144B3313A}"/>
              </a:ext>
            </a:extLst>
          </p:cNvPr>
          <p:cNvPicPr>
            <a:picLocks noChangeAspect="1"/>
          </p:cNvPicPr>
          <p:nvPr/>
        </p:nvPicPr>
        <p:blipFill>
          <a:blip r:embed="rId5"/>
          <a:stretch>
            <a:fillRect/>
          </a:stretch>
        </p:blipFill>
        <p:spPr>
          <a:xfrm>
            <a:off x="8514034" y="4656481"/>
            <a:ext cx="3364774" cy="1682387"/>
          </a:xfrm>
          <a:prstGeom prst="rect">
            <a:avLst/>
          </a:prstGeom>
        </p:spPr>
      </p:pic>
      <p:pic>
        <p:nvPicPr>
          <p:cNvPr id="3" name="Grafik 2" descr="Ein Bild, das Text, Karte enthält.&#10;&#10;Automatisch generierte Beschreibung">
            <a:extLst>
              <a:ext uri="{FF2B5EF4-FFF2-40B4-BE49-F238E27FC236}">
                <a16:creationId xmlns:a16="http://schemas.microsoft.com/office/drawing/2014/main" id="{3A44A783-B4BA-4FB9-8939-7B372E9604BE}"/>
              </a:ext>
            </a:extLst>
          </p:cNvPr>
          <p:cNvPicPr>
            <a:picLocks noChangeAspect="1"/>
          </p:cNvPicPr>
          <p:nvPr/>
        </p:nvPicPr>
        <p:blipFill>
          <a:blip r:embed="rId6"/>
          <a:stretch>
            <a:fillRect/>
          </a:stretch>
        </p:blipFill>
        <p:spPr>
          <a:xfrm>
            <a:off x="10464304" y="3087651"/>
            <a:ext cx="1521509" cy="1288211"/>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sp>
        <p:nvSpPr>
          <p:cNvPr id="12" name="Text Box 7">
            <a:extLst>
              <a:ext uri="{FF2B5EF4-FFF2-40B4-BE49-F238E27FC236}">
                <a16:creationId xmlns:a16="http://schemas.microsoft.com/office/drawing/2014/main" id="{061D2F6E-A22B-4F0D-B9FF-27B281821045}"/>
              </a:ext>
            </a:extLst>
          </p:cNvPr>
          <p:cNvSpPr txBox="1">
            <a:spLocks noChangeArrowheads="1"/>
          </p:cNvSpPr>
          <p:nvPr/>
        </p:nvSpPr>
        <p:spPr bwMode="auto">
          <a:xfrm>
            <a:off x="500063" y="1045220"/>
            <a:ext cx="7813427" cy="3187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5750" indent="-285750">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973138" indent="-457200">
              <a:defRPr sz="2400">
                <a:solidFill>
                  <a:schemeClr val="tx1"/>
                </a:solidFill>
                <a:latin typeface="Times New Roman" panose="02020603050405020304" pitchFamily="18" charset="0"/>
                <a:cs typeface="Arial" panose="020B0604020202020204" pitchFamily="34" charset="0"/>
              </a:defRPr>
            </a:lvl5pPr>
            <a:lvl6pPr marL="14303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18875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23447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28019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marL="0" indent="0" eaLnBrk="1" hangingPunct="1">
              <a:defRPr/>
            </a:pPr>
            <a:r>
              <a:rPr lang="de-DE" altLang="de-DE" sz="2200" b="1" u="sng" dirty="0" err="1">
                <a:latin typeface="Calibri" panose="020F0502020204030204" pitchFamily="34" charset="0"/>
              </a:rPr>
              <a:t>EuRegioNet</a:t>
            </a:r>
            <a:r>
              <a:rPr lang="pl-PL" altLang="de-DE" sz="2200" b="1" u="sng" dirty="0">
                <a:latin typeface="Calibri" panose="020F0502020204030204" pitchFamily="34" charset="0"/>
              </a:rPr>
              <a:t> - </a:t>
            </a:r>
            <a:r>
              <a:rPr lang="de-DE" sz="2200" b="1" u="sng" dirty="0">
                <a:latin typeface="Calibri" pitchFamily="34" charset="0"/>
              </a:rPr>
              <a:t>Internationalisierung von Netzwerken &amp; Clustern</a:t>
            </a:r>
            <a:r>
              <a:rPr lang="pl-PL" sz="2200" b="1" u="sng" dirty="0">
                <a:latin typeface="Calibri" pitchFamily="34" charset="0"/>
              </a:rPr>
              <a:t> </a:t>
            </a:r>
            <a:r>
              <a:rPr lang="pl-PL" sz="2200" b="1" u="sng" dirty="0">
                <a:solidFill>
                  <a:srgbClr val="00B0F0"/>
                </a:solidFill>
                <a:latin typeface="Calibri" pitchFamily="34" charset="0"/>
              </a:rPr>
              <a:t>Eu</a:t>
            </a:r>
            <a:r>
              <a:rPr lang="de-DE" sz="2200" b="1" u="sng" dirty="0">
                <a:solidFill>
                  <a:srgbClr val="00B0F0"/>
                </a:solidFill>
                <a:latin typeface="Calibri" pitchFamily="34" charset="0"/>
              </a:rPr>
              <a:t>R</a:t>
            </a:r>
            <a:r>
              <a:rPr lang="pl-PL" sz="2200" b="1" u="sng" dirty="0">
                <a:solidFill>
                  <a:srgbClr val="00B0F0"/>
                </a:solidFill>
                <a:latin typeface="Calibri" pitchFamily="34" charset="0"/>
              </a:rPr>
              <a:t>egio</a:t>
            </a:r>
            <a:r>
              <a:rPr lang="de-DE" sz="2200" b="1" u="sng" dirty="0">
                <a:solidFill>
                  <a:srgbClr val="00B0F0"/>
                </a:solidFill>
                <a:latin typeface="Calibri" pitchFamily="34" charset="0"/>
              </a:rPr>
              <a:t>N</a:t>
            </a:r>
            <a:r>
              <a:rPr lang="pl-PL" sz="2200" b="1" u="sng" dirty="0">
                <a:solidFill>
                  <a:srgbClr val="00B0F0"/>
                </a:solidFill>
                <a:latin typeface="Calibri" pitchFamily="34" charset="0"/>
              </a:rPr>
              <a:t>et – internacjonalizacja sieci i klastrów</a:t>
            </a:r>
            <a:endParaRPr lang="de-DE" altLang="de-DE" sz="2200" b="1" u="sng" dirty="0">
              <a:solidFill>
                <a:srgbClr val="0070C0"/>
              </a:solidFill>
              <a:latin typeface="Calibri" panose="020F0502020204030204" pitchFamily="34" charset="0"/>
            </a:endParaRPr>
          </a:p>
          <a:p>
            <a:pPr marL="0" indent="0" algn="just">
              <a:defRPr/>
            </a:pPr>
            <a:endParaRPr lang="de-DE" altLang="de-DE" sz="800" b="1" dirty="0">
              <a:solidFill>
                <a:schemeClr val="accent2"/>
              </a:solidFill>
              <a:latin typeface="Calibri" panose="020F0502020204030204" pitchFamily="34" charset="0"/>
            </a:endParaRPr>
          </a:p>
          <a:p>
            <a:pPr marL="0" indent="0" algn="just">
              <a:defRPr/>
            </a:pPr>
            <a:r>
              <a:rPr lang="de-DE" altLang="de-DE" sz="1700" dirty="0">
                <a:latin typeface="Calibri" panose="020F0502020204030204" pitchFamily="34" charset="0"/>
              </a:rPr>
              <a:t>Projektpartner</a:t>
            </a:r>
            <a:r>
              <a:rPr lang="pl-PL" altLang="de-DE" sz="1700" dirty="0">
                <a:latin typeface="Calibri" panose="020F0502020204030204" pitchFamily="34" charset="0"/>
              </a:rPr>
              <a:t>/</a:t>
            </a:r>
            <a:r>
              <a:rPr lang="pl-PL" altLang="de-DE" sz="1700" dirty="0">
                <a:solidFill>
                  <a:schemeClr val="accent2"/>
                </a:solidFill>
                <a:latin typeface="Calibri" panose="020F0502020204030204" pitchFamily="34" charset="0"/>
              </a:rPr>
              <a:t> </a:t>
            </a:r>
            <a:r>
              <a:rPr lang="pl-PL" altLang="de-DE" sz="1700" dirty="0">
                <a:solidFill>
                  <a:schemeClr val="accent1">
                    <a:lumMod val="75000"/>
                  </a:schemeClr>
                </a:solidFill>
                <a:latin typeface="Calibri" panose="020F0502020204030204" pitchFamily="34" charset="0"/>
              </a:rPr>
              <a:t>partnerzy projektu</a:t>
            </a:r>
            <a:r>
              <a:rPr lang="de-DE" altLang="de-DE" sz="1700" dirty="0">
                <a:solidFill>
                  <a:schemeClr val="accent1">
                    <a:lumMod val="75000"/>
                  </a:schemeClr>
                </a:solidFill>
                <a:latin typeface="Calibri" panose="020F0502020204030204" pitchFamily="34" charset="0"/>
              </a:rPr>
              <a:t> (PP): </a:t>
            </a:r>
            <a:r>
              <a:rPr lang="de-DE" altLang="de-DE" sz="1700" dirty="0">
                <a:latin typeface="Calibri" panose="020F0502020204030204" pitchFamily="34" charset="0"/>
              </a:rPr>
              <a:t>LP – </a:t>
            </a:r>
            <a:r>
              <a:rPr lang="pl-PL" sz="1700" dirty="0">
                <a:latin typeface="Calibri" pitchFamily="34" charset="0"/>
              </a:rPr>
              <a:t>Business and </a:t>
            </a:r>
            <a:r>
              <a:rPr lang="pl-PL" sz="1700" dirty="0" err="1">
                <a:latin typeface="Calibri" pitchFamily="34" charset="0"/>
              </a:rPr>
              <a:t>Innovation</a:t>
            </a:r>
            <a:r>
              <a:rPr lang="pl-PL" sz="1700" dirty="0">
                <a:latin typeface="Calibri" pitchFamily="34" charset="0"/>
              </a:rPr>
              <a:t> Centre</a:t>
            </a:r>
            <a:r>
              <a:rPr lang="pl-PL" altLang="de-DE" sz="1700" dirty="0">
                <a:latin typeface="Calibri" pitchFamily="34" charset="0"/>
              </a:rPr>
              <a:t> </a:t>
            </a:r>
            <a:r>
              <a:rPr lang="pl-PL" sz="1700" dirty="0">
                <a:latin typeface="Calibri" pitchFamily="34" charset="0"/>
              </a:rPr>
              <a:t>Frankfurt (</a:t>
            </a:r>
            <a:r>
              <a:rPr lang="pl-PL" sz="1700" dirty="0" err="1">
                <a:latin typeface="Calibri" pitchFamily="34" charset="0"/>
              </a:rPr>
              <a:t>Oder</a:t>
            </a:r>
            <a:r>
              <a:rPr lang="pl-PL" sz="1700" dirty="0">
                <a:latin typeface="Calibri" pitchFamily="34" charset="0"/>
              </a:rPr>
              <a:t>) </a:t>
            </a:r>
            <a:r>
              <a:rPr lang="pl-PL" sz="1700" dirty="0" err="1">
                <a:latin typeface="Calibri" pitchFamily="34" charset="0"/>
              </a:rPr>
              <a:t>GmbH</a:t>
            </a:r>
            <a:r>
              <a:rPr lang="de-DE" altLang="de-DE" sz="1700" dirty="0">
                <a:latin typeface="Calibri" pitchFamily="34" charset="0"/>
              </a:rPr>
              <a:t>, PP 2 - </a:t>
            </a:r>
            <a:r>
              <a:rPr lang="pl-PL" sz="1700" dirty="0">
                <a:latin typeface="Calibri" pitchFamily="34" charset="0"/>
              </a:rPr>
              <a:t>Lebuser Arbeitgeberverband in Gorzów Wlkp./ Lubuska Organizacja Pracodawców w Gorzowie Wlkp.,</a:t>
            </a:r>
            <a:r>
              <a:rPr lang="de-DE" altLang="de-DE" sz="1700" dirty="0">
                <a:latin typeface="Calibri" pitchFamily="34" charset="0"/>
              </a:rPr>
              <a:t> PP 3 -</a:t>
            </a:r>
            <a:r>
              <a:rPr lang="pl-PL" altLang="de-DE" sz="1700" dirty="0">
                <a:latin typeface="Calibri" pitchFamily="34" charset="0"/>
              </a:rPr>
              <a:t> </a:t>
            </a:r>
            <a:r>
              <a:rPr lang="de-DE" sz="1700" dirty="0">
                <a:latin typeface="Calibri" pitchFamily="34" charset="0"/>
              </a:rPr>
              <a:t>Centrum für Innovation und Technologie GmbH</a:t>
            </a:r>
            <a:r>
              <a:rPr lang="pl-PL" sz="1700" dirty="0">
                <a:latin typeface="Calibri" pitchFamily="34" charset="0"/>
              </a:rPr>
              <a:t> in Forst</a:t>
            </a:r>
            <a:r>
              <a:rPr lang="de-DE" sz="1700" dirty="0">
                <a:latin typeface="Calibri" pitchFamily="34" charset="0"/>
              </a:rPr>
              <a:t> </a:t>
            </a:r>
            <a:r>
              <a:rPr lang="pl-PL" sz="1700" dirty="0">
                <a:latin typeface="Calibri" pitchFamily="34" charset="0"/>
              </a:rPr>
              <a:t>(L.)</a:t>
            </a:r>
            <a:r>
              <a:rPr lang="de-DE" sz="1700" dirty="0">
                <a:latin typeface="Calibri" pitchFamily="34" charset="0"/>
              </a:rPr>
              <a:t> </a:t>
            </a:r>
            <a:r>
              <a:rPr lang="pl-PL" sz="1700" dirty="0">
                <a:latin typeface="Calibri" pitchFamily="34" charset="0"/>
              </a:rPr>
              <a:t>/ Centrum Innowacji i Technologii Sp. Z o.o. w Forst,</a:t>
            </a:r>
            <a:r>
              <a:rPr lang="de-DE" sz="1700" dirty="0">
                <a:latin typeface="Calibri" pitchFamily="34" charset="0"/>
              </a:rPr>
              <a:t> </a:t>
            </a:r>
            <a:r>
              <a:rPr lang="de-DE" altLang="de-DE" sz="1700" dirty="0">
                <a:latin typeface="Calibri" panose="020F0502020204030204" pitchFamily="34" charset="0"/>
              </a:rPr>
              <a:t>PP 4 - ER </a:t>
            </a:r>
            <a:r>
              <a:rPr lang="de-DE" altLang="de-DE" sz="1700" dirty="0" err="1">
                <a:latin typeface="Calibri" panose="020F0502020204030204" pitchFamily="34" charset="0"/>
              </a:rPr>
              <a:t>Sprewa</a:t>
            </a:r>
            <a:r>
              <a:rPr lang="de-DE" altLang="de-DE" sz="1700" dirty="0">
                <a:latin typeface="Calibri" panose="020F0502020204030204" pitchFamily="34" charset="0"/>
              </a:rPr>
              <a:t>-Nysa-B</a:t>
            </a:r>
            <a:r>
              <a:rPr lang="pl-PL" altLang="de-DE" sz="1700" dirty="0">
                <a:latin typeface="Calibri" panose="020F0502020204030204" pitchFamily="34" charset="0"/>
              </a:rPr>
              <a:t>ó</a:t>
            </a:r>
            <a:r>
              <a:rPr lang="de-DE" altLang="de-DE" sz="1700" dirty="0" err="1">
                <a:latin typeface="Calibri" panose="020F0502020204030204" pitchFamily="34" charset="0"/>
              </a:rPr>
              <a:t>br</a:t>
            </a:r>
            <a:endParaRPr lang="de-DE" altLang="de-DE" sz="1700" dirty="0">
              <a:latin typeface="Calibri" panose="020F0502020204030204" pitchFamily="34" charset="0"/>
            </a:endParaRPr>
          </a:p>
          <a:p>
            <a:pPr marL="0" indent="0" algn="just">
              <a:spcBef>
                <a:spcPts val="400"/>
              </a:spcBef>
              <a:defRPr/>
            </a:pPr>
            <a:r>
              <a:rPr lang="de-DE" altLang="de-DE" sz="1700" dirty="0">
                <a:latin typeface="Calibri" panose="020F0502020204030204" pitchFamily="34" charset="0"/>
              </a:rPr>
              <a:t>Laufzeit</a:t>
            </a:r>
            <a:r>
              <a:rPr lang="pl-PL" altLang="de-DE" sz="1700" dirty="0">
                <a:latin typeface="Calibri" panose="020F0502020204030204" pitchFamily="34" charset="0"/>
              </a:rPr>
              <a:t>/</a:t>
            </a:r>
            <a:r>
              <a:rPr lang="pl-PL" altLang="de-DE" sz="1700" dirty="0">
                <a:solidFill>
                  <a:schemeClr val="accent2"/>
                </a:solidFill>
                <a:latin typeface="Calibri" panose="020F0502020204030204" pitchFamily="34" charset="0"/>
              </a:rPr>
              <a:t> </a:t>
            </a:r>
            <a:r>
              <a:rPr lang="pl-PL" altLang="de-DE" sz="1700" dirty="0">
                <a:solidFill>
                  <a:srgbClr val="00B0F0"/>
                </a:solidFill>
                <a:latin typeface="Calibri" panose="020F0502020204030204" pitchFamily="34" charset="0"/>
              </a:rPr>
              <a:t>okres realizacji</a:t>
            </a:r>
            <a:r>
              <a:rPr lang="de-DE" altLang="de-DE" sz="1700" dirty="0">
                <a:solidFill>
                  <a:schemeClr val="accent2"/>
                </a:solidFill>
                <a:latin typeface="Calibri" panose="020F0502020204030204" pitchFamily="34" charset="0"/>
              </a:rPr>
              <a:t>: </a:t>
            </a:r>
            <a:r>
              <a:rPr lang="de-DE" altLang="de-DE" sz="1700" dirty="0">
                <a:latin typeface="Calibri" panose="020F0502020204030204" pitchFamily="34" charset="0"/>
              </a:rPr>
              <a:t>01.0</a:t>
            </a:r>
            <a:r>
              <a:rPr lang="pl-PL" altLang="de-DE" sz="1700" dirty="0">
                <a:latin typeface="Calibri" panose="020F0502020204030204" pitchFamily="34" charset="0"/>
              </a:rPr>
              <a:t>4</a:t>
            </a:r>
            <a:r>
              <a:rPr lang="de-DE" altLang="de-DE" sz="1700" dirty="0">
                <a:latin typeface="Calibri" panose="020F0502020204030204" pitchFamily="34" charset="0"/>
              </a:rPr>
              <a:t>.201</a:t>
            </a:r>
            <a:r>
              <a:rPr lang="pl-PL" altLang="de-DE" sz="1700" dirty="0">
                <a:latin typeface="Calibri" panose="020F0502020204030204" pitchFamily="34" charset="0"/>
              </a:rPr>
              <a:t>7</a:t>
            </a:r>
            <a:r>
              <a:rPr lang="de-DE" altLang="de-DE" sz="1700" dirty="0">
                <a:latin typeface="Calibri" panose="020F0502020204030204" pitchFamily="34" charset="0"/>
              </a:rPr>
              <a:t> – </a:t>
            </a:r>
            <a:r>
              <a:rPr lang="pl-PL" altLang="de-DE" sz="1700" dirty="0">
                <a:latin typeface="Calibri" panose="020F0502020204030204" pitchFamily="34" charset="0"/>
              </a:rPr>
              <a:t>3</a:t>
            </a:r>
            <a:r>
              <a:rPr lang="de-DE" altLang="de-DE" sz="1700" dirty="0">
                <a:latin typeface="Calibri" panose="020F0502020204030204" pitchFamily="34" charset="0"/>
              </a:rPr>
              <a:t>0.</a:t>
            </a:r>
            <a:r>
              <a:rPr lang="pl-PL" altLang="de-DE" sz="1700" dirty="0">
                <a:latin typeface="Calibri" panose="020F0502020204030204" pitchFamily="34" charset="0"/>
              </a:rPr>
              <a:t>0</a:t>
            </a:r>
            <a:r>
              <a:rPr lang="de-DE" altLang="de-DE" sz="1700" dirty="0">
                <a:latin typeface="Calibri" panose="020F0502020204030204" pitchFamily="34" charset="0"/>
              </a:rPr>
              <a:t>8.20</a:t>
            </a:r>
            <a:r>
              <a:rPr lang="pl-PL" altLang="de-DE" sz="1700" dirty="0">
                <a:latin typeface="Calibri" panose="020F0502020204030204" pitchFamily="34" charset="0"/>
              </a:rPr>
              <a:t>20</a:t>
            </a:r>
            <a:endParaRPr lang="de-DE" altLang="de-DE" sz="1700" dirty="0">
              <a:latin typeface="Calibri" panose="020F0502020204030204" pitchFamily="34" charset="0"/>
            </a:endParaRPr>
          </a:p>
          <a:p>
            <a:pPr>
              <a:defRPr/>
            </a:pPr>
            <a:endParaRPr lang="pl-PL" sz="1580" dirty="0"/>
          </a:p>
          <a:p>
            <a:pPr>
              <a:defRPr/>
            </a:pPr>
            <a:endParaRPr lang="pl-PL" sz="1400" dirty="0"/>
          </a:p>
          <a:p>
            <a:pPr algn="just" eaLnBrk="1" hangingPunct="1">
              <a:defRPr/>
            </a:pPr>
            <a:endParaRPr lang="de-DE" altLang="de-DE" sz="1400" dirty="0">
              <a:solidFill>
                <a:srgbClr val="FF0000"/>
              </a:solidFill>
              <a:latin typeface="Calibri" panose="020F0502020204030204" pitchFamily="34" charset="0"/>
            </a:endParaRPr>
          </a:p>
        </p:txBody>
      </p:sp>
      <p:sp>
        <p:nvSpPr>
          <p:cNvPr id="13" name="Text Box 7">
            <a:extLst>
              <a:ext uri="{FF2B5EF4-FFF2-40B4-BE49-F238E27FC236}">
                <a16:creationId xmlns:a16="http://schemas.microsoft.com/office/drawing/2014/main" id="{A663E7D8-225F-4882-B358-BCA2139999FF}"/>
              </a:ext>
            </a:extLst>
          </p:cNvPr>
          <p:cNvSpPr txBox="1">
            <a:spLocks noChangeArrowheads="1"/>
          </p:cNvSpPr>
          <p:nvPr/>
        </p:nvSpPr>
        <p:spPr bwMode="auto">
          <a:xfrm>
            <a:off x="500063" y="3353499"/>
            <a:ext cx="7813427" cy="3941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5750" indent="-285750">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973138" indent="-457200">
              <a:defRPr sz="2400">
                <a:solidFill>
                  <a:schemeClr val="tx1"/>
                </a:solidFill>
                <a:latin typeface="Times New Roman" panose="02020603050405020304" pitchFamily="18" charset="0"/>
                <a:cs typeface="Arial" panose="020B0604020202020204" pitchFamily="34" charset="0"/>
              </a:defRPr>
            </a:lvl5pPr>
            <a:lvl6pPr marL="14303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18875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23447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28019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marL="0" indent="0" algn="just">
              <a:defRPr/>
            </a:pPr>
            <a:endParaRPr lang="de-DE" altLang="de-DE" sz="800" b="1" dirty="0">
              <a:solidFill>
                <a:schemeClr val="accent2"/>
              </a:solidFill>
              <a:latin typeface="Calibri" panose="020F0502020204030204" pitchFamily="34" charset="0"/>
            </a:endParaRPr>
          </a:p>
          <a:p>
            <a:pPr algn="just" eaLnBrk="1" hangingPunct="1">
              <a:spcBef>
                <a:spcPts val="400"/>
              </a:spcBef>
              <a:defRPr/>
            </a:pPr>
            <a:r>
              <a:rPr lang="pl-PL" altLang="de-DE" sz="1800" dirty="0">
                <a:latin typeface="Calibri" pitchFamily="34" charset="0"/>
              </a:rPr>
              <a:t>Aktivit</a:t>
            </a:r>
            <a:r>
              <a:rPr lang="de-DE" altLang="de-DE" sz="1800" dirty="0" err="1">
                <a:latin typeface="Calibri" pitchFamily="34" charset="0"/>
              </a:rPr>
              <a:t>äten</a:t>
            </a:r>
            <a:r>
              <a:rPr lang="pl-PL" altLang="de-DE" sz="1800" dirty="0">
                <a:latin typeface="Calibri" pitchFamily="34" charset="0"/>
              </a:rPr>
              <a:t>/ </a:t>
            </a:r>
            <a:r>
              <a:rPr lang="pl-PL" altLang="de-DE" sz="1800" dirty="0">
                <a:solidFill>
                  <a:srgbClr val="00B0F0"/>
                </a:solidFill>
                <a:latin typeface="Calibri" pitchFamily="34" charset="0"/>
              </a:rPr>
              <a:t>działania</a:t>
            </a:r>
            <a:r>
              <a:rPr lang="de-DE" altLang="de-DE" sz="1800" dirty="0">
                <a:latin typeface="Calibri" pitchFamily="34" charset="0"/>
              </a:rPr>
              <a:t>:</a:t>
            </a:r>
          </a:p>
          <a:p>
            <a:pPr>
              <a:spcBef>
                <a:spcPts val="600"/>
              </a:spcBef>
              <a:buFontTx/>
              <a:buChar char="-"/>
              <a:defRPr/>
            </a:pPr>
            <a:r>
              <a:rPr lang="de-DE" sz="1800" dirty="0">
                <a:latin typeface="Calibri" pitchFamily="34" charset="0"/>
              </a:rPr>
              <a:t>Anstoß eines DE-PL Cluster Austausches, grenzübergreifende Vernetzung</a:t>
            </a:r>
            <a:r>
              <a:rPr lang="pl-PL" sz="1800" dirty="0">
                <a:latin typeface="Calibri" pitchFamily="34" charset="0"/>
              </a:rPr>
              <a:t> </a:t>
            </a:r>
            <a:endParaRPr lang="de-DE" sz="1800" dirty="0">
              <a:latin typeface="Calibri" pitchFamily="34" charset="0"/>
            </a:endParaRPr>
          </a:p>
          <a:p>
            <a:pPr>
              <a:spcBef>
                <a:spcPts val="0"/>
              </a:spcBef>
              <a:defRPr/>
            </a:pPr>
            <a:r>
              <a:rPr lang="de-DE" sz="1800" dirty="0">
                <a:latin typeface="Calibri" pitchFamily="34" charset="0"/>
              </a:rPr>
              <a:t>      (Expertisen, Evaluierung</a:t>
            </a:r>
            <a:r>
              <a:rPr lang="pl-PL" sz="1800" dirty="0">
                <a:latin typeface="Calibri" pitchFamily="34" charset="0"/>
              </a:rPr>
              <a:t>, Businesspl</a:t>
            </a:r>
            <a:r>
              <a:rPr lang="de-DE" sz="1800" dirty="0" err="1">
                <a:latin typeface="Calibri" pitchFamily="34" charset="0"/>
              </a:rPr>
              <a:t>äne</a:t>
            </a:r>
            <a:r>
              <a:rPr lang="de-DE" sz="1800" dirty="0">
                <a:latin typeface="Calibri" pitchFamily="34" charset="0"/>
              </a:rPr>
              <a:t>)</a:t>
            </a:r>
            <a:r>
              <a:rPr lang="pl-PL" sz="1800" dirty="0">
                <a:latin typeface="Calibri" pitchFamily="34" charset="0"/>
              </a:rPr>
              <a:t>/ </a:t>
            </a:r>
            <a:r>
              <a:rPr lang="pl-PL" sz="1800" dirty="0">
                <a:solidFill>
                  <a:srgbClr val="00B0F0"/>
                </a:solidFill>
                <a:latin typeface="Calibri" pitchFamily="34" charset="0"/>
              </a:rPr>
              <a:t>zainicjowanie wymiany w zakresie polsko-niemieckiego klastru, budowa transgranicznych sieci</a:t>
            </a:r>
            <a:endParaRPr lang="pl-PL" sz="1800" dirty="0">
              <a:latin typeface="Calibri" pitchFamily="34" charset="0"/>
            </a:endParaRPr>
          </a:p>
          <a:p>
            <a:pPr>
              <a:spcBef>
                <a:spcPts val="600"/>
              </a:spcBef>
              <a:buFontTx/>
              <a:buChar char="-"/>
              <a:defRPr/>
            </a:pPr>
            <a:r>
              <a:rPr lang="de-DE" sz="1800" dirty="0">
                <a:latin typeface="Calibri" pitchFamily="34" charset="0"/>
              </a:rPr>
              <a:t>Unterstützung intelligenter Spezialisierung, strategischer Erweiterung, Internationalisierung</a:t>
            </a:r>
            <a:r>
              <a:rPr lang="pl-PL" sz="1800" dirty="0">
                <a:latin typeface="Calibri" pitchFamily="34" charset="0"/>
              </a:rPr>
              <a:t>/ </a:t>
            </a:r>
            <a:r>
              <a:rPr lang="pl-PL" sz="1800" dirty="0">
                <a:solidFill>
                  <a:srgbClr val="00B0F0"/>
                </a:solidFill>
                <a:latin typeface="Calibri" pitchFamily="34" charset="0"/>
              </a:rPr>
              <a:t>wspieranie inteligentnej specjalizacji, rozwoju strategicznego, internacjonalizacji</a:t>
            </a:r>
            <a:endParaRPr lang="de-DE" sz="1800" dirty="0">
              <a:solidFill>
                <a:srgbClr val="00B0F0"/>
              </a:solidFill>
              <a:latin typeface="Calibri" pitchFamily="34" charset="0"/>
            </a:endParaRPr>
          </a:p>
          <a:p>
            <a:pPr>
              <a:spcBef>
                <a:spcPts val="600"/>
              </a:spcBef>
              <a:buFontTx/>
              <a:buChar char="-"/>
              <a:defRPr/>
            </a:pPr>
            <a:r>
              <a:rPr lang="de-DE" sz="1800" dirty="0">
                <a:latin typeface="Calibri" pitchFamily="34" charset="0"/>
              </a:rPr>
              <a:t>Standortmarketing durch Anstoß zur Entwicklung einer DE-PL Cluster-Marke</a:t>
            </a:r>
            <a:r>
              <a:rPr lang="pl-PL" sz="1800" dirty="0">
                <a:latin typeface="Calibri" pitchFamily="34" charset="0"/>
              </a:rPr>
              <a:t>/ </a:t>
            </a:r>
            <a:r>
              <a:rPr lang="pl-PL" sz="1800" dirty="0">
                <a:solidFill>
                  <a:srgbClr val="00B0F0"/>
                </a:solidFill>
                <a:latin typeface="Calibri" pitchFamily="34" charset="0"/>
              </a:rPr>
              <a:t>marketing lokalizacyjny poprzez zainicjowanie polsko-niemieckiej marki klastrowej</a:t>
            </a:r>
            <a:endParaRPr lang="de-DE" sz="1800" dirty="0">
              <a:latin typeface="Calibri" pitchFamily="34" charset="0"/>
            </a:endParaRPr>
          </a:p>
          <a:p>
            <a:pPr>
              <a:defRPr/>
            </a:pPr>
            <a:endParaRPr lang="pl-PL" sz="1580" dirty="0"/>
          </a:p>
          <a:p>
            <a:pPr>
              <a:defRPr/>
            </a:pPr>
            <a:endParaRPr lang="pl-PL" sz="1400" dirty="0"/>
          </a:p>
          <a:p>
            <a:pPr algn="just" eaLnBrk="1" hangingPunct="1">
              <a:defRPr/>
            </a:pPr>
            <a:endParaRPr lang="de-DE" altLang="de-DE" sz="1400" dirty="0">
              <a:solidFill>
                <a:srgbClr val="FF0000"/>
              </a:solidFill>
              <a:latin typeface="Calibri" panose="020F0502020204030204" pitchFamily="34" charset="0"/>
            </a:endParaRPr>
          </a:p>
        </p:txBody>
      </p:sp>
      <p:pic>
        <p:nvPicPr>
          <p:cNvPr id="20" name="Grafik 2">
            <a:extLst>
              <a:ext uri="{FF2B5EF4-FFF2-40B4-BE49-F238E27FC236}">
                <a16:creationId xmlns:a16="http://schemas.microsoft.com/office/drawing/2014/main" id="{F215551F-E8C2-42C2-BBBB-E8C49094D0F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50313" y="1445758"/>
            <a:ext cx="1878299" cy="86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feld 9">
            <a:extLst>
              <a:ext uri="{FF2B5EF4-FFF2-40B4-BE49-F238E27FC236}">
                <a16:creationId xmlns:a16="http://schemas.microsoft.com/office/drawing/2014/main" id="{C42D677A-B97D-42D4-819C-306079F0C9EB}"/>
              </a:ext>
            </a:extLst>
          </p:cNvPr>
          <p:cNvSpPr txBox="1">
            <a:spLocks noChangeArrowheads="1"/>
          </p:cNvSpPr>
          <p:nvPr/>
        </p:nvSpPr>
        <p:spPr bwMode="auto">
          <a:xfrm>
            <a:off x="1239500" y="177212"/>
            <a:ext cx="78507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de-DE" altLang="de-DE" b="1" dirty="0">
                <a:latin typeface="Calibri" panose="020F0502020204030204" pitchFamily="34" charset="0"/>
              </a:rPr>
              <a:t>Programm INTERREG: aktuelle Projekte</a:t>
            </a:r>
            <a:r>
              <a:rPr lang="pl-PL" altLang="de-DE" b="1" dirty="0">
                <a:latin typeface="Calibri" panose="020F0502020204030204" pitchFamily="34" charset="0"/>
              </a:rPr>
              <a:t>/ </a:t>
            </a:r>
            <a:r>
              <a:rPr lang="pl-PL" altLang="de-DE" b="1" dirty="0">
                <a:solidFill>
                  <a:srgbClr val="00B0F0"/>
                </a:solidFill>
                <a:latin typeface="Calibri" panose="020F0502020204030204" pitchFamily="34" charset="0"/>
              </a:rPr>
              <a:t>Program INTERREG: aktualne projekty </a:t>
            </a:r>
            <a:r>
              <a:rPr lang="de-DE" altLang="de-DE" b="1" dirty="0">
                <a:solidFill>
                  <a:srgbClr val="00B0F0"/>
                </a:solidFill>
                <a:latin typeface="Calibri" panose="020F0502020204030204" pitchFamily="34" charset="0"/>
              </a:rPr>
              <a:t> </a:t>
            </a:r>
          </a:p>
        </p:txBody>
      </p:sp>
      <p:pic>
        <p:nvPicPr>
          <p:cNvPr id="3" name="Grafik 2" descr="Ein Bild, das drinnen, Person, Fernsehen, Front enthält.&#10;&#10;Automatisch generierte Beschreibung">
            <a:extLst>
              <a:ext uri="{FF2B5EF4-FFF2-40B4-BE49-F238E27FC236}">
                <a16:creationId xmlns:a16="http://schemas.microsoft.com/office/drawing/2014/main" id="{5EEAD861-CFF3-4B05-B832-BC9E69286AD9}"/>
              </a:ext>
            </a:extLst>
          </p:cNvPr>
          <p:cNvPicPr>
            <a:picLocks noChangeAspect="1"/>
          </p:cNvPicPr>
          <p:nvPr/>
        </p:nvPicPr>
        <p:blipFill>
          <a:blip r:embed="rId4"/>
          <a:stretch>
            <a:fillRect/>
          </a:stretch>
        </p:blipFill>
        <p:spPr>
          <a:xfrm>
            <a:off x="8512512" y="4550325"/>
            <a:ext cx="2753903" cy="1695415"/>
          </a:xfrm>
          <a:prstGeom prst="rect">
            <a:avLst/>
          </a:prstGeom>
        </p:spPr>
      </p:pic>
      <p:pic>
        <p:nvPicPr>
          <p:cNvPr id="7" name="Grafik 6" descr="Ein Bild, das Person, Personen, Gruppe, sitzend enthält.&#10;&#10;Automatisch generierte Beschreibung">
            <a:extLst>
              <a:ext uri="{FF2B5EF4-FFF2-40B4-BE49-F238E27FC236}">
                <a16:creationId xmlns:a16="http://schemas.microsoft.com/office/drawing/2014/main" id="{9ECBA7A5-5A34-4AB3-B2DF-5EA87EA6F4B4}"/>
              </a:ext>
            </a:extLst>
          </p:cNvPr>
          <p:cNvPicPr>
            <a:picLocks noChangeAspect="1"/>
          </p:cNvPicPr>
          <p:nvPr/>
        </p:nvPicPr>
        <p:blipFill>
          <a:blip r:embed="rId5"/>
          <a:stretch>
            <a:fillRect/>
          </a:stretch>
        </p:blipFill>
        <p:spPr>
          <a:xfrm>
            <a:off x="8512512" y="2528625"/>
            <a:ext cx="2719715" cy="1800749"/>
          </a:xfrm>
          <a:prstGeom prst="rect">
            <a:avLst/>
          </a:prstGeom>
        </p:spPr>
      </p:pic>
    </p:spTree>
    <p:extLst>
      <p:ext uri="{BB962C8B-B14F-4D97-AF65-F5344CB8AC3E}">
        <p14:creationId xmlns:p14="http://schemas.microsoft.com/office/powerpoint/2010/main" val="3024945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pic>
        <p:nvPicPr>
          <p:cNvPr id="15" name="Grafik 14" descr="Ein Bild, das Objekt enthält.&#10;&#10;Mit hoher Zuverlässigkeit generierte Beschreibung">
            <a:extLst>
              <a:ext uri="{FF2B5EF4-FFF2-40B4-BE49-F238E27FC236}">
                <a16:creationId xmlns:a16="http://schemas.microsoft.com/office/drawing/2014/main" id="{DE05545F-BD2C-4EF4-8363-0159DCBD58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4870" y="2928079"/>
            <a:ext cx="3246791" cy="838753"/>
          </a:xfrm>
          <a:prstGeom prst="rect">
            <a:avLst/>
          </a:prstGeom>
        </p:spPr>
      </p:pic>
      <p:pic>
        <p:nvPicPr>
          <p:cNvPr id="26" name="Grafik 3">
            <a:extLst>
              <a:ext uri="{FF2B5EF4-FFF2-40B4-BE49-F238E27FC236}">
                <a16:creationId xmlns:a16="http://schemas.microsoft.com/office/drawing/2014/main" id="{B2B41197-E1C3-4D3F-84B0-C7F3414884A1}"/>
              </a:ext>
            </a:extLst>
          </p:cNvPr>
          <p:cNvPicPr>
            <a:picLocks noChangeAspect="1" noChangeArrowheads="1"/>
          </p:cNvPicPr>
          <p:nvPr/>
        </p:nvPicPr>
        <p:blipFill>
          <a:blip r:embed="rId4"/>
          <a:srcRect/>
          <a:stretch/>
        </p:blipFill>
        <p:spPr bwMode="auto">
          <a:xfrm>
            <a:off x="6270310" y="1030144"/>
            <a:ext cx="2655913" cy="186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feld 1">
            <a:extLst>
              <a:ext uri="{FF2B5EF4-FFF2-40B4-BE49-F238E27FC236}">
                <a16:creationId xmlns:a16="http://schemas.microsoft.com/office/drawing/2014/main" id="{B1D4AC98-084E-464F-B96E-12551D21AD05}"/>
              </a:ext>
            </a:extLst>
          </p:cNvPr>
          <p:cNvSpPr txBox="1">
            <a:spLocks noChangeArrowheads="1"/>
          </p:cNvSpPr>
          <p:nvPr/>
        </p:nvSpPr>
        <p:spPr bwMode="auto">
          <a:xfrm>
            <a:off x="617627" y="1209816"/>
            <a:ext cx="4712019"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defRPr/>
            </a:pPr>
            <a:r>
              <a:rPr lang="de-DE" altLang="de-DE" sz="2200" b="1" u="sng" dirty="0">
                <a:latin typeface="Calibri" panose="020F0502020204030204" pitchFamily="34" charset="0"/>
              </a:rPr>
              <a:t>Zentralstellen des Deutsch-Polnischen Jugendwerks</a:t>
            </a:r>
            <a:r>
              <a:rPr lang="pl-PL" altLang="de-DE" sz="2200" b="1" u="sng" dirty="0">
                <a:latin typeface="Calibri" panose="020F0502020204030204" pitchFamily="34" charset="0"/>
              </a:rPr>
              <a:t>/ </a:t>
            </a:r>
            <a:r>
              <a:rPr lang="pl-PL" altLang="de-DE" sz="2200" b="1" u="sng" dirty="0">
                <a:solidFill>
                  <a:srgbClr val="00B0F0"/>
                </a:solidFill>
                <a:latin typeface="Calibri" panose="020F0502020204030204" pitchFamily="34" charset="0"/>
              </a:rPr>
              <a:t>Jednostki Centralne Polsko-Niemieckiej Wymiany Młodzieży</a:t>
            </a:r>
            <a:r>
              <a:rPr lang="de-DE" altLang="de-DE" sz="2200" b="1" u="sng" dirty="0">
                <a:solidFill>
                  <a:srgbClr val="00B0F0"/>
                </a:solidFill>
                <a:latin typeface="Calibri" panose="020F0502020204030204" pitchFamily="34" charset="0"/>
              </a:rPr>
              <a:t>: </a:t>
            </a:r>
          </a:p>
          <a:p>
            <a:pPr algn="just">
              <a:spcBef>
                <a:spcPct val="50000"/>
              </a:spcBef>
              <a:defRPr/>
            </a:pPr>
            <a:endParaRPr lang="de-DE" altLang="de-DE" sz="400" b="1" u="sng" dirty="0">
              <a:solidFill>
                <a:srgbClr val="0070C0"/>
              </a:solidFill>
              <a:latin typeface="Calibri" panose="020F0502020204030204" pitchFamily="34" charset="0"/>
            </a:endParaRPr>
          </a:p>
          <a:p>
            <a:pPr algn="just">
              <a:defRPr/>
            </a:pPr>
            <a:r>
              <a:rPr lang="de-DE" altLang="de-DE" sz="1800" dirty="0">
                <a:latin typeface="Calibri" panose="020F0502020204030204" pitchFamily="34" charset="0"/>
              </a:rPr>
              <a:t>ER </a:t>
            </a:r>
            <a:r>
              <a:rPr lang="pl-PL" altLang="de-DE" sz="1800" dirty="0">
                <a:latin typeface="Calibri" panose="020F0502020204030204" pitchFamily="34" charset="0"/>
              </a:rPr>
              <a:t>„</a:t>
            </a:r>
            <a:r>
              <a:rPr lang="de-DE" altLang="de-DE" sz="1800" dirty="0" err="1">
                <a:latin typeface="Calibri" panose="020F0502020204030204" pitchFamily="34" charset="0"/>
              </a:rPr>
              <a:t>Sprewa</a:t>
            </a:r>
            <a:r>
              <a:rPr lang="de-DE" altLang="de-DE" sz="1800" dirty="0">
                <a:latin typeface="Calibri" panose="020F0502020204030204" pitchFamily="34" charset="0"/>
              </a:rPr>
              <a:t>-Nysa-B</a:t>
            </a:r>
            <a:r>
              <a:rPr lang="pl-PL" altLang="de-DE" sz="1800" dirty="0">
                <a:latin typeface="Calibri" panose="020F0502020204030204" pitchFamily="34" charset="0"/>
              </a:rPr>
              <a:t>ó</a:t>
            </a:r>
            <a:r>
              <a:rPr lang="de-DE" altLang="de-DE" sz="1800" dirty="0" err="1">
                <a:latin typeface="Calibri" panose="020F0502020204030204" pitchFamily="34" charset="0"/>
              </a:rPr>
              <a:t>br</a:t>
            </a:r>
            <a:r>
              <a:rPr lang="pl-PL" altLang="de-DE" sz="1800" dirty="0">
                <a:latin typeface="Calibri" panose="020F0502020204030204" pitchFamily="34" charset="0"/>
              </a:rPr>
              <a:t>”</a:t>
            </a:r>
            <a:r>
              <a:rPr lang="de-DE" altLang="de-DE" sz="1800" dirty="0">
                <a:latin typeface="Calibri" panose="020F0502020204030204" pitchFamily="34" charset="0"/>
              </a:rPr>
              <a:t> seit 1996</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od roku 1996</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schulischer und außerschulischer Austausch </a:t>
            </a:r>
            <a:r>
              <a:rPr lang="pl-PL" altLang="de-DE" sz="1800" dirty="0">
                <a:latin typeface="Calibri" panose="020F0502020204030204" pitchFamily="34" charset="0"/>
              </a:rPr>
              <a:t>/</a:t>
            </a:r>
            <a:r>
              <a:rPr lang="de-DE" altLang="de-DE" sz="1800" dirty="0">
                <a:solidFill>
                  <a:schemeClr val="accent2"/>
                </a:solidFill>
                <a:latin typeface="Calibri" panose="020F0502020204030204" pitchFamily="34" charset="0"/>
              </a:rPr>
              <a:t> </a:t>
            </a:r>
            <a:r>
              <a:rPr lang="pl-PL" altLang="de-DE" sz="1800" dirty="0">
                <a:solidFill>
                  <a:srgbClr val="00B0F0"/>
                </a:solidFill>
                <a:latin typeface="Calibri" panose="020F0502020204030204" pitchFamily="34" charset="0"/>
              </a:rPr>
              <a:t>wymiana szkolna i pozaszkolna</a:t>
            </a:r>
            <a:r>
              <a:rPr lang="de-DE" altLang="de-DE" sz="1800" dirty="0">
                <a:solidFill>
                  <a:schemeClr val="accent2"/>
                </a:solidFill>
                <a:latin typeface="Calibri" panose="020F0502020204030204" pitchFamily="34" charset="0"/>
              </a:rPr>
              <a:t> </a:t>
            </a:r>
            <a:endParaRPr lang="pl-PL" altLang="de-DE" sz="1800" dirty="0">
              <a:solidFill>
                <a:schemeClr val="accent2"/>
              </a:solidFill>
              <a:latin typeface="Calibri" panose="020F0502020204030204" pitchFamily="34" charset="0"/>
            </a:endParaRPr>
          </a:p>
          <a:p>
            <a:pPr algn="just">
              <a:defRPr/>
            </a:pPr>
            <a:r>
              <a:rPr lang="de-DE" altLang="de-DE" sz="1800" dirty="0">
                <a:latin typeface="Calibri" panose="020F0502020204030204" pitchFamily="34" charset="0"/>
              </a:rPr>
              <a:t>ER Spree-Neiße-</a:t>
            </a:r>
            <a:r>
              <a:rPr lang="de-DE" altLang="de-DE" sz="1800" dirty="0" err="1">
                <a:latin typeface="Calibri" panose="020F0502020204030204" pitchFamily="34" charset="0"/>
              </a:rPr>
              <a:t>Bober</a:t>
            </a:r>
            <a:r>
              <a:rPr lang="de-DE" altLang="de-DE" sz="1800" dirty="0">
                <a:latin typeface="Calibri" panose="020F0502020204030204" pitchFamily="34" charset="0"/>
              </a:rPr>
              <a:t> seit 2017 </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od 2017 roku</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schulischer Austausch </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wymiana szkolna </a:t>
            </a:r>
            <a:endParaRPr lang="de-DE" altLang="de-DE" sz="1800" dirty="0">
              <a:solidFill>
                <a:schemeClr val="accent2"/>
              </a:solidFill>
              <a:latin typeface="Calibri" panose="020F0502020204030204" pitchFamily="34" charset="0"/>
            </a:endParaRPr>
          </a:p>
          <a:p>
            <a:pPr algn="just">
              <a:defRPr/>
            </a:pPr>
            <a:endParaRPr lang="de-DE" altLang="de-DE" sz="800" dirty="0">
              <a:latin typeface="Calibri" panose="020F0502020204030204" pitchFamily="34" charset="0"/>
            </a:endParaRPr>
          </a:p>
          <a:p>
            <a:pPr algn="just">
              <a:defRPr/>
            </a:pPr>
            <a:r>
              <a:rPr lang="de-DE" altLang="de-DE" sz="1800" dirty="0">
                <a:latin typeface="Calibri" panose="020F0502020204030204" pitchFamily="34" charset="0"/>
              </a:rPr>
              <a:t>Projekte </a:t>
            </a:r>
            <a:r>
              <a:rPr lang="pl-PL" altLang="de-DE" sz="1800" dirty="0">
                <a:latin typeface="Calibri" panose="020F0502020204030204" pitchFamily="34" charset="0"/>
              </a:rPr>
              <a:t>/</a:t>
            </a:r>
            <a:r>
              <a:rPr lang="pl-PL" altLang="de-DE" sz="1800" dirty="0">
                <a:solidFill>
                  <a:schemeClr val="accent2"/>
                </a:solidFill>
                <a:latin typeface="Calibri" panose="020F0502020204030204" pitchFamily="34" charset="0"/>
              </a:rPr>
              <a:t> </a:t>
            </a:r>
            <a:r>
              <a:rPr lang="pl-PL" altLang="de-DE" sz="1800" dirty="0">
                <a:solidFill>
                  <a:srgbClr val="00B0F0"/>
                </a:solidFill>
                <a:latin typeface="Calibri" panose="020F0502020204030204" pitchFamily="34" charset="0"/>
              </a:rPr>
              <a:t>projekty</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2019: PL-Seite</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strona PL</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- 110 Vorhaben</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projektów</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mit einer Förderung von ca.</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na kwotę dofinansowania</a:t>
            </a:r>
            <a:r>
              <a:rPr lang="de-DE" altLang="de-DE" sz="1800" dirty="0">
                <a:solidFill>
                  <a:schemeClr val="accent2"/>
                </a:solidFill>
                <a:latin typeface="Calibri" panose="020F0502020204030204" pitchFamily="34" charset="0"/>
              </a:rPr>
              <a:t> </a:t>
            </a:r>
            <a:r>
              <a:rPr lang="pl-PL" altLang="de-DE" sz="1800" dirty="0">
                <a:solidFill>
                  <a:srgbClr val="00B0F0"/>
                </a:solidFill>
                <a:latin typeface="Calibri" panose="020F0502020204030204" pitchFamily="34" charset="0"/>
              </a:rPr>
              <a:t>ok. </a:t>
            </a:r>
            <a:r>
              <a:rPr lang="de-DE" altLang="de-DE" sz="1800" u="sng" dirty="0">
                <a:latin typeface="Calibri" panose="020F0502020204030204" pitchFamily="34" charset="0"/>
              </a:rPr>
              <a:t>1.010.127,00 PLN</a:t>
            </a:r>
          </a:p>
          <a:p>
            <a:pPr algn="just">
              <a:defRPr/>
            </a:pPr>
            <a:r>
              <a:rPr lang="de-DE" altLang="de-DE" sz="1800" dirty="0">
                <a:latin typeface="Calibri" panose="020F0502020204030204" pitchFamily="34" charset="0"/>
              </a:rPr>
              <a:t>Projekte</a:t>
            </a:r>
            <a:r>
              <a:rPr lang="pl-PL" altLang="de-DE" sz="1800" dirty="0">
                <a:latin typeface="Calibri" panose="020F0502020204030204" pitchFamily="34" charset="0"/>
              </a:rPr>
              <a:t>/</a:t>
            </a:r>
            <a:r>
              <a:rPr lang="pl-PL" altLang="de-DE" sz="1800" dirty="0">
                <a:solidFill>
                  <a:schemeClr val="accent2"/>
                </a:solidFill>
                <a:latin typeface="Calibri" panose="020F0502020204030204" pitchFamily="34" charset="0"/>
              </a:rPr>
              <a:t> </a:t>
            </a:r>
            <a:r>
              <a:rPr lang="pl-PL" altLang="de-DE" sz="1800" dirty="0">
                <a:solidFill>
                  <a:srgbClr val="00B0F0"/>
                </a:solidFill>
                <a:latin typeface="Calibri" panose="020F0502020204030204" pitchFamily="34" charset="0"/>
              </a:rPr>
              <a:t>projekty</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2019: DE-Seite</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strona DE</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 101 Vorhaben</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projektów</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mit einer Förderung von ca. </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na kwotę dofinansowania ok. </a:t>
            </a:r>
            <a:r>
              <a:rPr lang="pl-PL" altLang="de-DE" sz="1800" u="sng" dirty="0">
                <a:latin typeface="Calibri" panose="020F0502020204030204" pitchFamily="34" charset="0"/>
              </a:rPr>
              <a:t>143.227,50 </a:t>
            </a:r>
            <a:r>
              <a:rPr lang="de-DE" altLang="de-DE" sz="1800" u="sng" dirty="0">
                <a:latin typeface="Calibri" panose="020F0502020204030204" pitchFamily="34" charset="0"/>
              </a:rPr>
              <a:t>EUR</a:t>
            </a:r>
          </a:p>
          <a:p>
            <a:pPr>
              <a:defRPr/>
            </a:pPr>
            <a:endParaRPr lang="de-DE" altLang="de-DE" sz="1800" dirty="0">
              <a:latin typeface="Calibri" panose="020F0502020204030204" pitchFamily="34" charset="0"/>
            </a:endParaRPr>
          </a:p>
          <a:p>
            <a:pPr marL="285750" indent="-285750">
              <a:buFontTx/>
              <a:buChar char="-"/>
              <a:defRPr/>
            </a:pPr>
            <a:endParaRPr lang="de-DE" altLang="de-DE" sz="1800" dirty="0">
              <a:solidFill>
                <a:srgbClr val="FF0000"/>
              </a:solidFill>
              <a:latin typeface="Arial" panose="020B0604020202020204" pitchFamily="34" charset="0"/>
            </a:endParaRPr>
          </a:p>
        </p:txBody>
      </p:sp>
      <p:pic>
        <p:nvPicPr>
          <p:cNvPr id="8" name="Grafik 7" descr="Ein Bild, das Person, Boden, drinnen, Gruppe enthält.&#10;&#10;Automatisch generierte Beschreibung">
            <a:extLst>
              <a:ext uri="{FF2B5EF4-FFF2-40B4-BE49-F238E27FC236}">
                <a16:creationId xmlns:a16="http://schemas.microsoft.com/office/drawing/2014/main" id="{87968F79-F8F2-4170-8F1A-6F57055570FF}"/>
              </a:ext>
            </a:extLst>
          </p:cNvPr>
          <p:cNvPicPr>
            <a:picLocks noChangeAspect="1"/>
          </p:cNvPicPr>
          <p:nvPr/>
        </p:nvPicPr>
        <p:blipFill>
          <a:blip r:embed="rId5"/>
          <a:stretch>
            <a:fillRect/>
          </a:stretch>
        </p:blipFill>
        <p:spPr>
          <a:xfrm>
            <a:off x="9325303" y="1078453"/>
            <a:ext cx="2552347" cy="2509733"/>
          </a:xfrm>
          <a:prstGeom prst="rect">
            <a:avLst/>
          </a:prstGeom>
        </p:spPr>
      </p:pic>
      <p:sp>
        <p:nvSpPr>
          <p:cNvPr id="16" name="Textfeld 8">
            <a:extLst>
              <a:ext uri="{FF2B5EF4-FFF2-40B4-BE49-F238E27FC236}">
                <a16:creationId xmlns:a16="http://schemas.microsoft.com/office/drawing/2014/main" id="{F5D0B697-396F-4BC4-950B-73CE8D47790D}"/>
              </a:ext>
            </a:extLst>
          </p:cNvPr>
          <p:cNvSpPr txBox="1">
            <a:spLocks noChangeArrowheads="1"/>
          </p:cNvSpPr>
          <p:nvPr/>
        </p:nvSpPr>
        <p:spPr bwMode="auto">
          <a:xfrm>
            <a:off x="1099594" y="408558"/>
            <a:ext cx="622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de-DE" altLang="de-DE" b="1" dirty="0">
                <a:latin typeface="Calibri" panose="020F0502020204030204" pitchFamily="34" charset="0"/>
                <a:cs typeface="Calibri" panose="020F0502020204030204" pitchFamily="34" charset="0"/>
              </a:rPr>
              <a:t>…. und darüber hinaus? </a:t>
            </a:r>
            <a:r>
              <a:rPr lang="pl-PL" altLang="de-DE" b="1" dirty="0">
                <a:latin typeface="Calibri" panose="020F0502020204030204" pitchFamily="34" charset="0"/>
                <a:cs typeface="Calibri" panose="020F0502020204030204" pitchFamily="34" charset="0"/>
              </a:rPr>
              <a:t>/ </a:t>
            </a:r>
            <a:r>
              <a:rPr lang="pl-PL" altLang="de-DE" b="1" dirty="0">
                <a:solidFill>
                  <a:srgbClr val="00B0F0"/>
                </a:solidFill>
                <a:latin typeface="Calibri" panose="020F0502020204030204" pitchFamily="34" charset="0"/>
                <a:cs typeface="Calibri" panose="020F0502020204030204" pitchFamily="34" charset="0"/>
              </a:rPr>
              <a:t>a co ponadto?</a:t>
            </a:r>
            <a:endParaRPr lang="de-DE" altLang="de-DE" b="1" dirty="0">
              <a:latin typeface="Calibri" panose="020F0502020204030204" pitchFamily="34" charset="0"/>
              <a:cs typeface="Calibri" panose="020F0502020204030204" pitchFamily="34" charset="0"/>
            </a:endParaRPr>
          </a:p>
        </p:txBody>
      </p:sp>
      <p:pic>
        <p:nvPicPr>
          <p:cNvPr id="5" name="Grafik 4" descr="Ein Bild, das Gras, draußen, Person, Mann enthält.&#10;&#10;Automatisch generierte Beschreibung">
            <a:extLst>
              <a:ext uri="{FF2B5EF4-FFF2-40B4-BE49-F238E27FC236}">
                <a16:creationId xmlns:a16="http://schemas.microsoft.com/office/drawing/2014/main" id="{52C523D7-7190-4416-8081-0613541931BB}"/>
              </a:ext>
            </a:extLst>
          </p:cNvPr>
          <p:cNvPicPr>
            <a:picLocks noChangeAspect="1"/>
          </p:cNvPicPr>
          <p:nvPr/>
        </p:nvPicPr>
        <p:blipFill>
          <a:blip r:embed="rId6"/>
          <a:stretch>
            <a:fillRect/>
          </a:stretch>
        </p:blipFill>
        <p:spPr>
          <a:xfrm>
            <a:off x="6663301" y="3798086"/>
            <a:ext cx="4240424" cy="2826949"/>
          </a:xfrm>
          <a:prstGeom prst="rect">
            <a:avLst/>
          </a:prstGeom>
        </p:spPr>
      </p:pic>
    </p:spTree>
    <p:extLst>
      <p:ext uri="{BB962C8B-B14F-4D97-AF65-F5344CB8AC3E}">
        <p14:creationId xmlns:p14="http://schemas.microsoft.com/office/powerpoint/2010/main" val="1033645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sp>
        <p:nvSpPr>
          <p:cNvPr id="18" name="Text Box 10">
            <a:extLst>
              <a:ext uri="{FF2B5EF4-FFF2-40B4-BE49-F238E27FC236}">
                <a16:creationId xmlns:a16="http://schemas.microsoft.com/office/drawing/2014/main" id="{7CFC3F0C-B3E7-4E12-B34E-24B43C0E3967}"/>
              </a:ext>
            </a:extLst>
          </p:cNvPr>
          <p:cNvSpPr txBox="1">
            <a:spLocks noChangeArrowheads="1"/>
          </p:cNvSpPr>
          <p:nvPr/>
        </p:nvSpPr>
        <p:spPr bwMode="auto">
          <a:xfrm>
            <a:off x="498496" y="1400710"/>
            <a:ext cx="8284777"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marL="342900" indent="-342900" algn="just">
              <a:spcBef>
                <a:spcPct val="50000"/>
              </a:spcBef>
              <a:buFont typeface="Symbol" panose="05050102010706020507" pitchFamily="18" charset="2"/>
              <a:buChar char="-"/>
              <a:defRPr/>
            </a:pPr>
            <a:r>
              <a:rPr lang="de-DE" altLang="de-DE" sz="2000" dirty="0">
                <a:latin typeface="Calibri" panose="020F0502020204030204" pitchFamily="34" charset="0"/>
                <a:cs typeface="Calibri" panose="020F0502020204030204" pitchFamily="34" charset="0"/>
              </a:rPr>
              <a:t>Aktive Teilnahme  an den Sitzungen der </a:t>
            </a:r>
            <a:r>
              <a:rPr lang="de-DE" altLang="de-DE" sz="2000" b="1" dirty="0">
                <a:latin typeface="Calibri" panose="020F0502020204030204" pitchFamily="34" charset="0"/>
                <a:cs typeface="Calibri" panose="020F0502020204030204" pitchFamily="34" charset="0"/>
              </a:rPr>
              <a:t>Deutsch-Polnischen     Regierungskommission (DPRK) </a:t>
            </a:r>
            <a:r>
              <a:rPr lang="de-DE" altLang="de-DE" sz="2000" dirty="0">
                <a:latin typeface="Calibri" panose="020F0502020204030204" pitchFamily="34" charset="0"/>
                <a:cs typeface="Calibri" panose="020F0502020204030204" pitchFamily="34" charset="0"/>
              </a:rPr>
              <a:t>– Fachausschüsse für grenznahe und interregionale Zusammenarbeit / </a:t>
            </a:r>
            <a:r>
              <a:rPr lang="pl-PL" altLang="de-DE" sz="2000" dirty="0">
                <a:solidFill>
                  <a:schemeClr val="accent1">
                    <a:lumMod val="75000"/>
                  </a:schemeClr>
                </a:solidFill>
                <a:latin typeface="Calibri" panose="020F0502020204030204" pitchFamily="34" charset="0"/>
                <a:cs typeface="Calibri" panose="020F0502020204030204" pitchFamily="34" charset="0"/>
              </a:rPr>
              <a:t>aktywny udział w posiedzeniach Polsko-Niemieckiej Komisji Międzyrządowej ds. Współpracy Regionalnej i Przygranicznej</a:t>
            </a:r>
            <a:endParaRPr lang="de-DE" altLang="de-DE" sz="2000" dirty="0">
              <a:solidFill>
                <a:schemeClr val="accent1">
                  <a:lumMod val="75000"/>
                </a:schemeClr>
              </a:solidFill>
              <a:latin typeface="Calibri" panose="020F0502020204030204" pitchFamily="34" charset="0"/>
              <a:cs typeface="Calibri" panose="020F0502020204030204" pitchFamily="34" charset="0"/>
            </a:endParaRPr>
          </a:p>
        </p:txBody>
      </p:sp>
      <p:pic>
        <p:nvPicPr>
          <p:cNvPr id="3" name="Grafik 2" descr="Ein Bild, das Gras, draußen, Person, Gebäude enthält.&#10;&#10;Automatisch generierte Beschreibung">
            <a:extLst>
              <a:ext uri="{FF2B5EF4-FFF2-40B4-BE49-F238E27FC236}">
                <a16:creationId xmlns:a16="http://schemas.microsoft.com/office/drawing/2014/main" id="{29171A0D-71AF-426C-8A82-ECAA96599362}"/>
              </a:ext>
            </a:extLst>
          </p:cNvPr>
          <p:cNvPicPr>
            <a:picLocks noChangeAspect="1"/>
          </p:cNvPicPr>
          <p:nvPr/>
        </p:nvPicPr>
        <p:blipFill>
          <a:blip r:embed="rId3"/>
          <a:stretch>
            <a:fillRect/>
          </a:stretch>
        </p:blipFill>
        <p:spPr>
          <a:xfrm>
            <a:off x="850008" y="3220092"/>
            <a:ext cx="4764044" cy="2607764"/>
          </a:xfrm>
          <a:prstGeom prst="rect">
            <a:avLst/>
          </a:prstGeom>
        </p:spPr>
      </p:pic>
      <p:sp>
        <p:nvSpPr>
          <p:cNvPr id="10" name="Textfeld 8">
            <a:extLst>
              <a:ext uri="{FF2B5EF4-FFF2-40B4-BE49-F238E27FC236}">
                <a16:creationId xmlns:a16="http://schemas.microsoft.com/office/drawing/2014/main" id="{80F81544-7C2A-42C1-AAA6-6EC137F11EF6}"/>
              </a:ext>
            </a:extLst>
          </p:cNvPr>
          <p:cNvSpPr txBox="1">
            <a:spLocks noChangeArrowheads="1"/>
          </p:cNvSpPr>
          <p:nvPr/>
        </p:nvSpPr>
        <p:spPr bwMode="auto">
          <a:xfrm>
            <a:off x="1099594" y="408558"/>
            <a:ext cx="622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de-DE" altLang="de-DE" b="1" dirty="0">
                <a:latin typeface="Calibri" panose="020F0502020204030204" pitchFamily="34" charset="0"/>
                <a:cs typeface="Calibri" panose="020F0502020204030204" pitchFamily="34" charset="0"/>
              </a:rPr>
              <a:t>…. und darüber hinaus? </a:t>
            </a:r>
            <a:r>
              <a:rPr lang="pl-PL" altLang="de-DE" b="1" dirty="0">
                <a:latin typeface="Calibri" panose="020F0502020204030204" pitchFamily="34" charset="0"/>
                <a:cs typeface="Calibri" panose="020F0502020204030204" pitchFamily="34" charset="0"/>
              </a:rPr>
              <a:t>/ </a:t>
            </a:r>
            <a:r>
              <a:rPr lang="pl-PL" altLang="de-DE" b="1" dirty="0">
                <a:solidFill>
                  <a:srgbClr val="00B0F0"/>
                </a:solidFill>
                <a:latin typeface="Calibri" panose="020F0502020204030204" pitchFamily="34" charset="0"/>
                <a:cs typeface="Calibri" panose="020F0502020204030204" pitchFamily="34" charset="0"/>
              </a:rPr>
              <a:t>a co ponadto?</a:t>
            </a:r>
            <a:endParaRPr lang="de-DE" altLang="de-DE" b="1" dirty="0">
              <a:latin typeface="Calibri" panose="020F0502020204030204" pitchFamily="34" charset="0"/>
              <a:cs typeface="Calibri" panose="020F0502020204030204" pitchFamily="34" charset="0"/>
            </a:endParaRPr>
          </a:p>
        </p:txBody>
      </p:sp>
      <p:pic>
        <p:nvPicPr>
          <p:cNvPr id="7" name="Grafik 6" descr="Ein Bild, das Person, sitzend, drinnen, Tisch enthält.&#10;&#10;Automatisch generierte Beschreibung">
            <a:extLst>
              <a:ext uri="{FF2B5EF4-FFF2-40B4-BE49-F238E27FC236}">
                <a16:creationId xmlns:a16="http://schemas.microsoft.com/office/drawing/2014/main" id="{972D2DC6-7726-4F45-B99F-9BB66030ED7A}"/>
              </a:ext>
            </a:extLst>
          </p:cNvPr>
          <p:cNvPicPr>
            <a:picLocks noChangeAspect="1"/>
          </p:cNvPicPr>
          <p:nvPr/>
        </p:nvPicPr>
        <p:blipFill>
          <a:blip r:embed="rId4"/>
          <a:stretch>
            <a:fillRect/>
          </a:stretch>
        </p:blipFill>
        <p:spPr>
          <a:xfrm>
            <a:off x="5994060" y="3220092"/>
            <a:ext cx="4111451" cy="2607764"/>
          </a:xfrm>
          <a:prstGeom prst="rect">
            <a:avLst/>
          </a:prstGeom>
        </p:spPr>
      </p:pic>
    </p:spTree>
    <p:extLst>
      <p:ext uri="{BB962C8B-B14F-4D97-AF65-F5344CB8AC3E}">
        <p14:creationId xmlns:p14="http://schemas.microsoft.com/office/powerpoint/2010/main" val="2173445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sp>
        <p:nvSpPr>
          <p:cNvPr id="10" name="Textfeld 8">
            <a:extLst>
              <a:ext uri="{FF2B5EF4-FFF2-40B4-BE49-F238E27FC236}">
                <a16:creationId xmlns:a16="http://schemas.microsoft.com/office/drawing/2014/main" id="{80F81544-7C2A-42C1-AAA6-6EC137F11EF6}"/>
              </a:ext>
            </a:extLst>
          </p:cNvPr>
          <p:cNvSpPr txBox="1">
            <a:spLocks noChangeArrowheads="1"/>
          </p:cNvSpPr>
          <p:nvPr/>
        </p:nvSpPr>
        <p:spPr bwMode="auto">
          <a:xfrm>
            <a:off x="1099594" y="408558"/>
            <a:ext cx="622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de-DE" altLang="de-DE" b="1" dirty="0">
                <a:latin typeface="Calibri" panose="020F0502020204030204" pitchFamily="34" charset="0"/>
                <a:cs typeface="Calibri" panose="020F0502020204030204" pitchFamily="34" charset="0"/>
              </a:rPr>
              <a:t>…. und darüber hinaus? </a:t>
            </a:r>
            <a:r>
              <a:rPr lang="pl-PL" altLang="de-DE" b="1" dirty="0">
                <a:latin typeface="Calibri" panose="020F0502020204030204" pitchFamily="34" charset="0"/>
                <a:cs typeface="Calibri" panose="020F0502020204030204" pitchFamily="34" charset="0"/>
              </a:rPr>
              <a:t>/ </a:t>
            </a:r>
            <a:r>
              <a:rPr lang="pl-PL" altLang="de-DE" b="1" dirty="0">
                <a:solidFill>
                  <a:srgbClr val="00B0F0"/>
                </a:solidFill>
                <a:latin typeface="Calibri" panose="020F0502020204030204" pitchFamily="34" charset="0"/>
                <a:cs typeface="Calibri" panose="020F0502020204030204" pitchFamily="34" charset="0"/>
              </a:rPr>
              <a:t>a co ponadto?</a:t>
            </a:r>
            <a:endParaRPr lang="de-DE" altLang="de-DE" b="1" dirty="0">
              <a:latin typeface="Calibri" panose="020F0502020204030204" pitchFamily="34" charset="0"/>
              <a:cs typeface="Calibri" panose="020F0502020204030204" pitchFamily="34" charset="0"/>
            </a:endParaRPr>
          </a:p>
        </p:txBody>
      </p:sp>
      <p:pic>
        <p:nvPicPr>
          <p:cNvPr id="3" name="Grafik 2" descr="Ein Bild, das Person, drinnen, stehend, Mann enthält.&#10;&#10;Automatisch generierte Beschreibung">
            <a:extLst>
              <a:ext uri="{FF2B5EF4-FFF2-40B4-BE49-F238E27FC236}">
                <a16:creationId xmlns:a16="http://schemas.microsoft.com/office/drawing/2014/main" id="{8C272BBE-B7DC-47F8-B875-67674D0FEC5E}"/>
              </a:ext>
            </a:extLst>
          </p:cNvPr>
          <p:cNvPicPr>
            <a:picLocks noChangeAspect="1"/>
          </p:cNvPicPr>
          <p:nvPr/>
        </p:nvPicPr>
        <p:blipFill>
          <a:blip r:embed="rId3"/>
          <a:stretch>
            <a:fillRect/>
          </a:stretch>
        </p:blipFill>
        <p:spPr>
          <a:xfrm>
            <a:off x="1952957" y="3971946"/>
            <a:ext cx="3923336" cy="2615557"/>
          </a:xfrm>
          <a:prstGeom prst="rect">
            <a:avLst/>
          </a:prstGeom>
        </p:spPr>
      </p:pic>
      <p:pic>
        <p:nvPicPr>
          <p:cNvPr id="9" name="Grafik 8" descr="Ein Bild, das drinnen, Tisch, Person, Mann enthält.&#10;&#10;Automatisch generierte Beschreibung">
            <a:extLst>
              <a:ext uri="{FF2B5EF4-FFF2-40B4-BE49-F238E27FC236}">
                <a16:creationId xmlns:a16="http://schemas.microsoft.com/office/drawing/2014/main" id="{A0E32768-3AD5-41E5-A4BA-92E0BCB0FA26}"/>
              </a:ext>
            </a:extLst>
          </p:cNvPr>
          <p:cNvPicPr>
            <a:picLocks noChangeAspect="1"/>
          </p:cNvPicPr>
          <p:nvPr/>
        </p:nvPicPr>
        <p:blipFill>
          <a:blip r:embed="rId4"/>
          <a:stretch>
            <a:fillRect/>
          </a:stretch>
        </p:blipFill>
        <p:spPr>
          <a:xfrm>
            <a:off x="6113088" y="3971946"/>
            <a:ext cx="4502661" cy="2608233"/>
          </a:xfrm>
          <a:prstGeom prst="rect">
            <a:avLst/>
          </a:prstGeom>
        </p:spPr>
      </p:pic>
      <p:pic>
        <p:nvPicPr>
          <p:cNvPr id="14" name="Grafik 13" descr="Ein Bild, das Person, drinnen, Personen, Tisch enthält.&#10;&#10;Automatisch generierte Beschreibung">
            <a:extLst>
              <a:ext uri="{FF2B5EF4-FFF2-40B4-BE49-F238E27FC236}">
                <a16:creationId xmlns:a16="http://schemas.microsoft.com/office/drawing/2014/main" id="{1D5B6C6D-114D-4BCC-ABA2-886BF4A18F88}"/>
              </a:ext>
            </a:extLst>
          </p:cNvPr>
          <p:cNvPicPr>
            <a:picLocks noChangeAspect="1"/>
          </p:cNvPicPr>
          <p:nvPr/>
        </p:nvPicPr>
        <p:blipFill>
          <a:blip r:embed="rId5"/>
          <a:stretch>
            <a:fillRect/>
          </a:stretch>
        </p:blipFill>
        <p:spPr>
          <a:xfrm>
            <a:off x="3914625" y="1309905"/>
            <a:ext cx="4022272" cy="2382281"/>
          </a:xfrm>
          <a:prstGeom prst="rect">
            <a:avLst/>
          </a:prstGeom>
        </p:spPr>
      </p:pic>
      <p:pic>
        <p:nvPicPr>
          <p:cNvPr id="16" name="Grafik 15">
            <a:extLst>
              <a:ext uri="{FF2B5EF4-FFF2-40B4-BE49-F238E27FC236}">
                <a16:creationId xmlns:a16="http://schemas.microsoft.com/office/drawing/2014/main" id="{2BEB4BE8-61DB-4FB7-AC59-C735345D6504}"/>
              </a:ext>
            </a:extLst>
          </p:cNvPr>
          <p:cNvPicPr>
            <a:picLocks noChangeAspect="1"/>
          </p:cNvPicPr>
          <p:nvPr/>
        </p:nvPicPr>
        <p:blipFill>
          <a:blip r:embed="rId6"/>
          <a:stretch>
            <a:fillRect/>
          </a:stretch>
        </p:blipFill>
        <p:spPr>
          <a:xfrm>
            <a:off x="720090" y="1309905"/>
            <a:ext cx="2328454" cy="3104605"/>
          </a:xfrm>
          <a:prstGeom prst="rect">
            <a:avLst/>
          </a:prstGeom>
        </p:spPr>
      </p:pic>
    </p:spTree>
    <p:extLst>
      <p:ext uri="{BB962C8B-B14F-4D97-AF65-F5344CB8AC3E}">
        <p14:creationId xmlns:p14="http://schemas.microsoft.com/office/powerpoint/2010/main" val="1447121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Line 1">
            <a:extLst>
              <a:ext uri="{FF2B5EF4-FFF2-40B4-BE49-F238E27FC236}">
                <a16:creationId xmlns:a16="http://schemas.microsoft.com/office/drawing/2014/main" id="{8DD8F623-BF24-4E35-A20E-E20A3A6AB170}"/>
              </a:ext>
            </a:extLst>
          </p:cNvPr>
          <p:cNvSpPr>
            <a:spLocks noChangeShapeType="1"/>
          </p:cNvSpPr>
          <p:nvPr/>
        </p:nvSpPr>
        <p:spPr bwMode="auto">
          <a:xfrm>
            <a:off x="0" y="1030601"/>
            <a:ext cx="9396776" cy="1587"/>
          </a:xfrm>
          <a:prstGeom prst="line">
            <a:avLst/>
          </a:prstGeom>
          <a:noFill/>
          <a:ln w="12600" cap="flat">
            <a:solidFill>
              <a:srgbClr val="5FCBE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a:p>
        </p:txBody>
      </p:sp>
      <p:pic>
        <p:nvPicPr>
          <p:cNvPr id="11266" name="Picture 2">
            <a:extLst>
              <a:ext uri="{FF2B5EF4-FFF2-40B4-BE49-F238E27FC236}">
                <a16:creationId xmlns:a16="http://schemas.microsoft.com/office/drawing/2014/main" id="{49927D45-F6EB-40D2-998F-C525C234C4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507" y="243303"/>
            <a:ext cx="863488" cy="56507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67" name="Rectangle 3">
            <a:extLst>
              <a:ext uri="{FF2B5EF4-FFF2-40B4-BE49-F238E27FC236}">
                <a16:creationId xmlns:a16="http://schemas.microsoft.com/office/drawing/2014/main" id="{89212CEC-2C1F-47D8-80A2-4161E5582ECB}"/>
              </a:ext>
            </a:extLst>
          </p:cNvPr>
          <p:cNvSpPr>
            <a:spLocks noChangeArrowheads="1"/>
          </p:cNvSpPr>
          <p:nvPr/>
        </p:nvSpPr>
        <p:spPr bwMode="auto">
          <a:xfrm>
            <a:off x="427155" y="1254410"/>
            <a:ext cx="8863446" cy="49999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4994" rIns="89988" bIns="44994">
            <a:spAutoFit/>
          </a:bodyPr>
          <a:lstStyle>
            <a:lvl1pPr marL="341313" indent="-339725">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1pPr>
            <a:lvl2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2pPr>
            <a:lvl3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3pPr>
            <a:lvl4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4pPr>
            <a:lvl5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panose="020B0604020202020204" pitchFamily="34" charset="0"/>
                <a:ea typeface="Microsoft YaHei" panose="020B0503020204020204" pitchFamily="34" charset="-122"/>
              </a:defRPr>
            </a:lvl9pPr>
          </a:lstStyle>
          <a:p>
            <a:pPr algn="just">
              <a:spcBef>
                <a:spcPts val="900"/>
              </a:spcBef>
              <a:buClr>
                <a:srgbClr val="2E83C3"/>
              </a:buClr>
              <a:buSzPct val="45000"/>
              <a:buFont typeface="StarSymbol" charset="0"/>
              <a:buChar char="-"/>
            </a:pPr>
            <a:r>
              <a:rPr lang="pl-PL" altLang="de-DE" sz="1700" dirty="0">
                <a:latin typeface="Calibri" panose="020F0502020204030204" pitchFamily="34" charset="0"/>
                <a:cs typeface="Calibri" panose="020F0502020204030204" pitchFamily="34" charset="0"/>
              </a:rPr>
              <a:t>Geschäftsstellen waren durchgehend besetzt (seit 06.05. gibt es auch wieder grenzüberschreitende Treffen der Mitarbeiter)/ </a:t>
            </a:r>
            <a:r>
              <a:rPr lang="pl-PL" altLang="de-DE" sz="1700" dirty="0">
                <a:solidFill>
                  <a:srgbClr val="00B0F0"/>
                </a:solidFill>
                <a:latin typeface="Calibri" panose="020F0502020204030204" pitchFamily="34" charset="0"/>
                <a:cs typeface="Calibri" panose="020F0502020204030204" pitchFamily="34" charset="0"/>
              </a:rPr>
              <a:t>biura były bez przerwy obsadzone (od 06.05. ponownie odbywają się transgraniczne narady pracowników, </a:t>
            </a:r>
          </a:p>
          <a:p>
            <a:pPr algn="just">
              <a:spcBef>
                <a:spcPts val="900"/>
              </a:spcBef>
              <a:buClr>
                <a:srgbClr val="2E83C3"/>
              </a:buClr>
              <a:buSzPct val="45000"/>
              <a:buFont typeface="StarSymbol" charset="0"/>
              <a:buChar char="-"/>
            </a:pPr>
            <a:r>
              <a:rPr lang="pl-PL" altLang="de-DE" sz="1700" dirty="0">
                <a:latin typeface="Calibri" panose="020F0502020204030204" pitchFamily="34" charset="0"/>
                <a:cs typeface="Calibri" panose="020F0502020204030204" pitchFamily="34" charset="0"/>
              </a:rPr>
              <a:t>Viele Bürgeranfragen / Presseanfragen wurden beantwortet/ </a:t>
            </a:r>
            <a:r>
              <a:rPr lang="pl-PL" altLang="de-DE" sz="1700" dirty="0">
                <a:solidFill>
                  <a:srgbClr val="00B0F0"/>
                </a:solidFill>
                <a:latin typeface="Calibri" panose="020F0502020204030204" pitchFamily="34" charset="0"/>
                <a:cs typeface="Calibri" panose="020F0502020204030204" pitchFamily="34" charset="0"/>
              </a:rPr>
              <a:t>odpowiadano na wiele zapytań mieszkańców/ mediów,</a:t>
            </a:r>
          </a:p>
          <a:p>
            <a:pPr algn="just">
              <a:spcBef>
                <a:spcPts val="900"/>
              </a:spcBef>
              <a:buClr>
                <a:srgbClr val="2E83C3"/>
              </a:buClr>
              <a:buSzPct val="45000"/>
              <a:buFont typeface="Symbol" panose="05050102010706020507" pitchFamily="18" charset="2"/>
              <a:buChar char="-"/>
            </a:pPr>
            <a:r>
              <a:rPr lang="pl-PL" altLang="de-DE" sz="1700" dirty="0">
                <a:latin typeface="Calibri" panose="020F0502020204030204" pitchFamily="34" charset="0"/>
                <a:cs typeface="Calibri" panose="020F0502020204030204" pitchFamily="34" charset="0"/>
              </a:rPr>
              <a:t>Gemeinsame Schreiben der vier deutsch-polnischen Euroregionen (zur Grenzschließung u. zur Grenzpendlerproblematik) um den Bewohnern der Grenzregion „eine Stimme zu geben“/ </a:t>
            </a:r>
            <a:r>
              <a:rPr lang="pl-PL" altLang="de-DE" sz="1700" dirty="0">
                <a:solidFill>
                  <a:srgbClr val="00B0F0"/>
                </a:solidFill>
                <a:latin typeface="Calibri" panose="020F0502020204030204" pitchFamily="34" charset="0"/>
                <a:cs typeface="Calibri" panose="020F0502020204030204" pitchFamily="34" charset="0"/>
              </a:rPr>
              <a:t>wspólne stanowiska czterech polsko-niemieckich euroregionów (w spr. zamknięcia granicy i pracowników transgran.)</a:t>
            </a:r>
          </a:p>
          <a:p>
            <a:pPr algn="just">
              <a:spcBef>
                <a:spcPts val="900"/>
              </a:spcBef>
              <a:buClr>
                <a:srgbClr val="31843D"/>
              </a:buClr>
              <a:buSzPct val="45000"/>
              <a:buFont typeface="Symbol" panose="05050102010706020507" pitchFamily="18" charset="2"/>
              <a:buChar char="-"/>
            </a:pPr>
            <a:r>
              <a:rPr lang="pl-PL" altLang="de-DE" sz="1700" dirty="0">
                <a:latin typeface="Calibri" panose="020F0502020204030204" pitchFamily="34" charset="0"/>
                <a:cs typeface="Calibri" panose="020F0502020204030204" pitchFamily="34" charset="0"/>
              </a:rPr>
              <a:t>Zahlreiche Artikel &amp; Interviews von C. Fiedorowicz und H. Altekrüger zur Lage der Region in den Medien / </a:t>
            </a:r>
            <a:r>
              <a:rPr lang="pl-PL" altLang="de-DE" sz="1700" dirty="0">
                <a:solidFill>
                  <a:srgbClr val="00B0F0"/>
                </a:solidFill>
                <a:latin typeface="Calibri" panose="020F0502020204030204" pitchFamily="34" charset="0"/>
                <a:cs typeface="Calibri" panose="020F0502020204030204" pitchFamily="34" charset="0"/>
              </a:rPr>
              <a:t>Liczne komunikaty medialne C. Fiedorowicza dot. sytuacji w regionie.  </a:t>
            </a:r>
          </a:p>
          <a:p>
            <a:pPr>
              <a:spcBef>
                <a:spcPts val="900"/>
              </a:spcBef>
              <a:buClr>
                <a:srgbClr val="31843D"/>
              </a:buClr>
              <a:buSzPct val="45000"/>
              <a:buFont typeface="Symbol" panose="05050102010706020507" pitchFamily="18" charset="2"/>
              <a:buChar char="-"/>
            </a:pPr>
            <a:r>
              <a:rPr lang="pl-PL" altLang="de-DE" sz="1700" dirty="0">
                <a:latin typeface="Calibri" panose="020F0502020204030204" pitchFamily="34" charset="0"/>
                <a:cs typeface="Calibri" panose="020F0502020204030204" pitchFamily="34" charset="0"/>
              </a:rPr>
              <a:t>Schriftliche Appells des Vorstandsvorsitzenden der Föderation der Euroregion der Republik Polen,  Herrn  Czesław Fiedorowicz an den polnischen Präsidenten und die polnische Regierung mit der Bitte um Aufhebung der Begrenzungen und Ermöglichung der Fortsetzung der grenzübergreifenden Zusammenarbeit </a:t>
            </a:r>
            <a:r>
              <a:rPr lang="pl-PL" altLang="de-DE" sz="1700" dirty="0">
                <a:solidFill>
                  <a:srgbClr val="00B0F0"/>
                </a:solidFill>
                <a:latin typeface="Calibri" panose="020F0502020204030204" pitchFamily="34" charset="0"/>
                <a:cs typeface="Calibri" panose="020F0502020204030204" pitchFamily="34" charset="0"/>
              </a:rPr>
              <a:t>/ Pisemne apele Przewodniczącego Zarządu Federacji Euroregionów RP, pana Czesława Fiedorowicza do Prezydenta i Rządu Rzeczypospolitej Polskiej o zniesienie ograniczeń i</a:t>
            </a:r>
            <a:r>
              <a:rPr lang="de-DE" altLang="de-DE" sz="1700" dirty="0">
                <a:solidFill>
                  <a:srgbClr val="00B0F0"/>
                </a:solidFill>
                <a:latin typeface="Calibri" panose="020F0502020204030204" pitchFamily="34" charset="0"/>
                <a:cs typeface="Calibri" panose="020F0502020204030204" pitchFamily="34" charset="0"/>
              </a:rPr>
              <a:t> </a:t>
            </a:r>
            <a:r>
              <a:rPr lang="pl-PL" altLang="de-DE" sz="1700" dirty="0">
                <a:solidFill>
                  <a:srgbClr val="00B0F0"/>
                </a:solidFill>
                <a:latin typeface="Calibri" panose="020F0502020204030204" pitchFamily="34" charset="0"/>
                <a:cs typeface="Calibri" panose="020F0502020204030204" pitchFamily="34" charset="0"/>
              </a:rPr>
              <a:t>umożliwienie kontynuacji współpracy transgranicznej.</a:t>
            </a:r>
          </a:p>
        </p:txBody>
      </p:sp>
      <p:sp>
        <p:nvSpPr>
          <p:cNvPr id="11268" name="Rectangle 4">
            <a:extLst>
              <a:ext uri="{FF2B5EF4-FFF2-40B4-BE49-F238E27FC236}">
                <a16:creationId xmlns:a16="http://schemas.microsoft.com/office/drawing/2014/main" id="{9E8A3CDA-CF7B-4E5B-8C8C-DF25D02C4F6C}"/>
              </a:ext>
            </a:extLst>
          </p:cNvPr>
          <p:cNvSpPr>
            <a:spLocks noChangeArrowheads="1"/>
          </p:cNvSpPr>
          <p:nvPr/>
        </p:nvSpPr>
        <p:spPr bwMode="auto">
          <a:xfrm>
            <a:off x="1099995" y="408382"/>
            <a:ext cx="8260274" cy="4601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4994" rIns="89988" bIns="44994">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buClrTx/>
              <a:buFontTx/>
              <a:buNone/>
            </a:pPr>
            <a:r>
              <a:rPr lang="pl-PL" altLang="de-DE" sz="2400" b="1" dirty="0">
                <a:latin typeface="Calibri" panose="020F0502020204030204" pitchFamily="34" charset="0"/>
              </a:rPr>
              <a:t>…. Aktiv trotz Corona! / </a:t>
            </a:r>
            <a:r>
              <a:rPr lang="pl-PL" altLang="de-DE" sz="2400" b="1" dirty="0">
                <a:solidFill>
                  <a:srgbClr val="00B0F0"/>
                </a:solidFill>
                <a:latin typeface="Calibri" panose="020F0502020204030204" pitchFamily="34" charset="0"/>
              </a:rPr>
              <a:t>aktywni pomimo koronawirusa!</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795" y="1030456"/>
            <a:ext cx="9397419"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6647" y="243037"/>
            <a:ext cx="863598" cy="565912"/>
          </a:xfrm>
          <a:prstGeom prst="rect">
            <a:avLst/>
          </a:prstGeom>
        </p:spPr>
      </p:pic>
      <p:sp>
        <p:nvSpPr>
          <p:cNvPr id="10" name="Textfeld 8">
            <a:extLst>
              <a:ext uri="{FF2B5EF4-FFF2-40B4-BE49-F238E27FC236}">
                <a16:creationId xmlns:a16="http://schemas.microsoft.com/office/drawing/2014/main" id="{80F81544-7C2A-42C1-AAA6-6EC137F11EF6}"/>
              </a:ext>
            </a:extLst>
          </p:cNvPr>
          <p:cNvSpPr txBox="1">
            <a:spLocks noChangeArrowheads="1"/>
          </p:cNvSpPr>
          <p:nvPr/>
        </p:nvSpPr>
        <p:spPr bwMode="auto">
          <a:xfrm>
            <a:off x="1100246" y="408953"/>
            <a:ext cx="8667684" cy="4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de-DE" altLang="de-DE" b="1" dirty="0">
                <a:latin typeface="Calibri" panose="020F0502020204030204" pitchFamily="34" charset="0"/>
                <a:cs typeface="Calibri" panose="020F0502020204030204" pitchFamily="34" charset="0"/>
              </a:rPr>
              <a:t>…. Aktiv trotz Corona! /</a:t>
            </a:r>
            <a:r>
              <a:rPr lang="pl-PL" altLang="de-DE" b="1" dirty="0">
                <a:latin typeface="Calibri" panose="020F0502020204030204" pitchFamily="34" charset="0"/>
                <a:cs typeface="Calibri" panose="020F0502020204030204" pitchFamily="34" charset="0"/>
              </a:rPr>
              <a:t> </a:t>
            </a:r>
            <a:r>
              <a:rPr lang="pl-PL" altLang="de-DE" b="1" dirty="0">
                <a:solidFill>
                  <a:srgbClr val="00B0F0"/>
                </a:solidFill>
                <a:latin typeface="Calibri" panose="020F0502020204030204" pitchFamily="34" charset="0"/>
              </a:rPr>
              <a:t>aktywni pomimo koronawirusa!</a:t>
            </a:r>
            <a:endParaRPr lang="de-DE" altLang="de-DE" b="1" dirty="0">
              <a:latin typeface="Calibri" panose="020F0502020204030204" pitchFamily="34" charset="0"/>
              <a:cs typeface="Calibri" panose="020F0502020204030204" pitchFamily="34" charset="0"/>
            </a:endParaRPr>
          </a:p>
        </p:txBody>
      </p:sp>
      <p:pic>
        <p:nvPicPr>
          <p:cNvPr id="3" name="Grafik 2" descr="Ein Bild, das Text, Zeitung enthält.&#10;&#10;Automatisch generierte Beschreibung">
            <a:extLst>
              <a:ext uri="{FF2B5EF4-FFF2-40B4-BE49-F238E27FC236}">
                <a16:creationId xmlns:a16="http://schemas.microsoft.com/office/drawing/2014/main" id="{B2CADFA8-393E-4D3A-8AC0-3EA0BF38A134}"/>
              </a:ext>
            </a:extLst>
          </p:cNvPr>
          <p:cNvPicPr>
            <a:picLocks noChangeAspect="1"/>
          </p:cNvPicPr>
          <p:nvPr/>
        </p:nvPicPr>
        <p:blipFill>
          <a:blip r:embed="rId3"/>
          <a:stretch>
            <a:fillRect/>
          </a:stretch>
        </p:blipFill>
        <p:spPr>
          <a:xfrm>
            <a:off x="816797" y="1178055"/>
            <a:ext cx="2073828" cy="2369673"/>
          </a:xfrm>
          <a:prstGeom prst="rect">
            <a:avLst/>
          </a:prstGeom>
        </p:spPr>
      </p:pic>
      <p:pic>
        <p:nvPicPr>
          <p:cNvPr id="7" name="Grafik 6" descr="Ein Bild, das draußen, Gebäude, Straße, Licht enthält.&#10;&#10;Automatisch generierte Beschreibung">
            <a:extLst>
              <a:ext uri="{FF2B5EF4-FFF2-40B4-BE49-F238E27FC236}">
                <a16:creationId xmlns:a16="http://schemas.microsoft.com/office/drawing/2014/main" id="{16BAE203-3284-4554-956C-58C4081FEE05}"/>
              </a:ext>
            </a:extLst>
          </p:cNvPr>
          <p:cNvPicPr>
            <a:picLocks noChangeAspect="1"/>
          </p:cNvPicPr>
          <p:nvPr/>
        </p:nvPicPr>
        <p:blipFill>
          <a:blip r:embed="rId4"/>
          <a:stretch>
            <a:fillRect/>
          </a:stretch>
        </p:blipFill>
        <p:spPr>
          <a:xfrm>
            <a:off x="3516331" y="1161792"/>
            <a:ext cx="3467944" cy="2400211"/>
          </a:xfrm>
          <a:prstGeom prst="rect">
            <a:avLst/>
          </a:prstGeom>
        </p:spPr>
      </p:pic>
      <p:pic>
        <p:nvPicPr>
          <p:cNvPr id="9" name="Grafik 8" descr="Ein Bild, das Person, Mann, suchend, Anzug enthält.&#10;&#10;Automatisch generierte Beschreibung">
            <a:extLst>
              <a:ext uri="{FF2B5EF4-FFF2-40B4-BE49-F238E27FC236}">
                <a16:creationId xmlns:a16="http://schemas.microsoft.com/office/drawing/2014/main" id="{3E70827C-FD13-4B78-A975-76CF66EE83C8}"/>
              </a:ext>
            </a:extLst>
          </p:cNvPr>
          <p:cNvPicPr>
            <a:picLocks noChangeAspect="1"/>
          </p:cNvPicPr>
          <p:nvPr/>
        </p:nvPicPr>
        <p:blipFill>
          <a:blip r:embed="rId5"/>
          <a:stretch>
            <a:fillRect/>
          </a:stretch>
        </p:blipFill>
        <p:spPr>
          <a:xfrm>
            <a:off x="7609982" y="1161791"/>
            <a:ext cx="3576465" cy="2379464"/>
          </a:xfrm>
          <a:prstGeom prst="rect">
            <a:avLst/>
          </a:prstGeom>
        </p:spPr>
      </p:pic>
      <p:pic>
        <p:nvPicPr>
          <p:cNvPr id="12" name="Grafik 11" descr="Ein Bild, das Text, Zeitung enthält.&#10;&#10;Automatisch generierte Beschreibung">
            <a:extLst>
              <a:ext uri="{FF2B5EF4-FFF2-40B4-BE49-F238E27FC236}">
                <a16:creationId xmlns:a16="http://schemas.microsoft.com/office/drawing/2014/main" id="{C132D4CB-83B2-4F38-84CB-893B6F25240B}"/>
              </a:ext>
            </a:extLst>
          </p:cNvPr>
          <p:cNvPicPr>
            <a:picLocks noChangeAspect="1"/>
          </p:cNvPicPr>
          <p:nvPr/>
        </p:nvPicPr>
        <p:blipFill>
          <a:blip r:embed="rId6"/>
          <a:stretch>
            <a:fillRect/>
          </a:stretch>
        </p:blipFill>
        <p:spPr>
          <a:xfrm>
            <a:off x="3527653" y="3761709"/>
            <a:ext cx="3555410" cy="2566562"/>
          </a:xfrm>
          <a:prstGeom prst="rect">
            <a:avLst/>
          </a:prstGeom>
        </p:spPr>
      </p:pic>
      <p:pic>
        <p:nvPicPr>
          <p:cNvPr id="14" name="Grafik 13" descr="Ein Bild, das Boden, drinnen, Tisch, Fenster enthält.&#10;&#10;Automatisch generierte Beschreibung">
            <a:extLst>
              <a:ext uri="{FF2B5EF4-FFF2-40B4-BE49-F238E27FC236}">
                <a16:creationId xmlns:a16="http://schemas.microsoft.com/office/drawing/2014/main" id="{37AEA34B-277B-43BB-8CB2-A5BE151A3BC9}"/>
              </a:ext>
            </a:extLst>
          </p:cNvPr>
          <p:cNvPicPr>
            <a:picLocks noChangeAspect="1"/>
          </p:cNvPicPr>
          <p:nvPr/>
        </p:nvPicPr>
        <p:blipFill>
          <a:blip r:embed="rId7"/>
          <a:stretch>
            <a:fillRect/>
          </a:stretch>
        </p:blipFill>
        <p:spPr>
          <a:xfrm>
            <a:off x="7609982" y="3761710"/>
            <a:ext cx="3422083" cy="2566562"/>
          </a:xfrm>
          <a:prstGeom prst="rect">
            <a:avLst/>
          </a:prstGeom>
        </p:spPr>
      </p:pic>
      <p:pic>
        <p:nvPicPr>
          <p:cNvPr id="16" name="Grafik 15" descr="Ein Bild, das Foto, Schild, Frau, sitzend enthält.&#10;&#10;Automatisch generierte Beschreibung">
            <a:extLst>
              <a:ext uri="{FF2B5EF4-FFF2-40B4-BE49-F238E27FC236}">
                <a16:creationId xmlns:a16="http://schemas.microsoft.com/office/drawing/2014/main" id="{A3BA07DC-0932-44BE-9C3F-1E8CB954059F}"/>
              </a:ext>
            </a:extLst>
          </p:cNvPr>
          <p:cNvPicPr>
            <a:picLocks noChangeAspect="1"/>
          </p:cNvPicPr>
          <p:nvPr/>
        </p:nvPicPr>
        <p:blipFill>
          <a:blip r:embed="rId8"/>
          <a:stretch>
            <a:fillRect/>
          </a:stretch>
        </p:blipFill>
        <p:spPr>
          <a:xfrm>
            <a:off x="589562" y="3761709"/>
            <a:ext cx="2593578" cy="2566562"/>
          </a:xfrm>
          <a:prstGeom prst="rect">
            <a:avLst/>
          </a:prstGeom>
        </p:spPr>
      </p:pic>
    </p:spTree>
    <p:extLst>
      <p:ext uri="{BB962C8B-B14F-4D97-AF65-F5344CB8AC3E}">
        <p14:creationId xmlns:p14="http://schemas.microsoft.com/office/powerpoint/2010/main" val="313684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757673" y="295438"/>
            <a:ext cx="863710" cy="565986"/>
          </a:xfrm>
          <a:prstGeom prst="rect">
            <a:avLst/>
          </a:prstGeom>
        </p:spPr>
      </p:pic>
      <p:sp>
        <p:nvSpPr>
          <p:cNvPr id="2" name="Rechteck 1">
            <a:extLst>
              <a:ext uri="{FF2B5EF4-FFF2-40B4-BE49-F238E27FC236}">
                <a16:creationId xmlns:a16="http://schemas.microsoft.com/office/drawing/2014/main" id="{F8EB72EB-2733-4A19-8C45-D25A0E07F922}"/>
              </a:ext>
            </a:extLst>
          </p:cNvPr>
          <p:cNvSpPr/>
          <p:nvPr/>
        </p:nvSpPr>
        <p:spPr>
          <a:xfrm>
            <a:off x="667739" y="1191413"/>
            <a:ext cx="9515576" cy="5262979"/>
          </a:xfrm>
          <a:prstGeom prst="rect">
            <a:avLst/>
          </a:prstGeom>
        </p:spPr>
        <p:txBody>
          <a:bodyPr wrap="square">
            <a:spAutoFit/>
          </a:bodyPr>
          <a:lstStyle/>
          <a:p>
            <a:r>
              <a:rPr lang="de-DE" sz="2000" b="1" dirty="0">
                <a:latin typeface="Calibri" panose="020F0502020204030204" pitchFamily="34" charset="0"/>
                <a:cs typeface="Calibri" panose="020F0502020204030204" pitchFamily="34" charset="0"/>
              </a:rPr>
              <a:t>Vielen Dank für Ihre Aufmerksamkeit! </a:t>
            </a:r>
          </a:p>
          <a:p>
            <a:r>
              <a:rPr lang="pl-PL" sz="2000" b="1" dirty="0">
                <a:solidFill>
                  <a:srgbClr val="00B0F0"/>
                </a:solidFill>
                <a:latin typeface="Calibri" panose="020F0502020204030204" pitchFamily="34" charset="0"/>
                <a:cs typeface="Calibri" panose="020F0502020204030204" pitchFamily="34" charset="0"/>
              </a:rPr>
              <a:t>Dziękuję za uwagę!</a:t>
            </a:r>
            <a:r>
              <a:rPr lang="de-DE" sz="2000" b="1" dirty="0">
                <a:solidFill>
                  <a:srgbClr val="00B0F0"/>
                </a:solidFill>
                <a:latin typeface="Calibri" panose="020F0502020204030204" pitchFamily="34" charset="0"/>
                <a:cs typeface="Calibri" panose="020F0502020204030204" pitchFamily="34" charset="0"/>
              </a:rPr>
              <a:t> </a:t>
            </a:r>
            <a:endParaRPr lang="pl-PL" sz="2000" b="1" dirty="0">
              <a:solidFill>
                <a:srgbClr val="00B0F0"/>
              </a:solidFill>
              <a:latin typeface="Calibri" panose="020F0502020204030204" pitchFamily="34" charset="0"/>
              <a:cs typeface="Calibri" panose="020F0502020204030204" pitchFamily="34" charset="0"/>
            </a:endParaRPr>
          </a:p>
          <a:p>
            <a:endParaRPr lang="de-DE" sz="2000" b="1" dirty="0">
              <a:solidFill>
                <a:srgbClr val="00B0F0"/>
              </a:solidFill>
              <a:latin typeface="Calibri" panose="020F0502020204030204" pitchFamily="34" charset="0"/>
              <a:cs typeface="Calibri" panose="020F0502020204030204" pitchFamily="34" charset="0"/>
            </a:endParaRPr>
          </a:p>
          <a:p>
            <a:r>
              <a:rPr lang="pl-PL" sz="2000" b="1" dirty="0">
                <a:latin typeface="Calibri" panose="020F0502020204030204" pitchFamily="34" charset="0"/>
                <a:cs typeface="Calibri" panose="020F0502020204030204" pitchFamily="34" charset="0"/>
              </a:rPr>
              <a:t>Izabela Pantkowska</a:t>
            </a:r>
            <a:br>
              <a:rPr lang="pl-PL" sz="2000" b="1" dirty="0">
                <a:latin typeface="Calibri" panose="020F0502020204030204" pitchFamily="34" charset="0"/>
                <a:cs typeface="Calibri" panose="020F0502020204030204" pitchFamily="34" charset="0"/>
              </a:rPr>
            </a:br>
            <a:r>
              <a:rPr lang="pl-PL" altLang="de-DE" sz="2000" b="1" dirty="0">
                <a:latin typeface="Calibri" panose="020F0502020204030204" pitchFamily="34" charset="0"/>
                <a:cs typeface="Calibri" panose="020F0502020204030204" pitchFamily="34" charset="0"/>
              </a:rPr>
              <a:t>Stowarzyszenie Gmin RP Euroregion „Sprewa-Nysa-Bóbr”</a:t>
            </a:r>
          </a:p>
          <a:p>
            <a:r>
              <a:rPr lang="pl-PL" altLang="de-DE" sz="2000" dirty="0">
                <a:latin typeface="Calibri" panose="020F0502020204030204" pitchFamily="34" charset="0"/>
                <a:cs typeface="Calibri" panose="020F0502020204030204" pitchFamily="34" charset="0"/>
              </a:rPr>
              <a:t>ul. Piastowska 18</a:t>
            </a:r>
          </a:p>
          <a:p>
            <a:r>
              <a:rPr lang="pl-PL" altLang="de-DE" sz="2000" dirty="0">
                <a:latin typeface="Calibri" panose="020F0502020204030204" pitchFamily="34" charset="0"/>
                <a:cs typeface="Calibri" panose="020F0502020204030204" pitchFamily="34" charset="0"/>
              </a:rPr>
              <a:t>66-620 Gubin / Polska</a:t>
            </a:r>
          </a:p>
          <a:p>
            <a:r>
              <a:rPr lang="pl-PL" altLang="de-DE" sz="2000" dirty="0">
                <a:latin typeface="Calibri" panose="020F0502020204030204" pitchFamily="34" charset="0"/>
                <a:cs typeface="Calibri" panose="020F0502020204030204" pitchFamily="34" charset="0"/>
              </a:rPr>
              <a:t>Telefon: 0048 68 455 80 50</a:t>
            </a:r>
          </a:p>
          <a:p>
            <a:r>
              <a:rPr lang="de-DE" altLang="de-DE" sz="2000" dirty="0">
                <a:latin typeface="Calibri" panose="020F0502020204030204" pitchFamily="34" charset="0"/>
                <a:cs typeface="Calibri" panose="020F0502020204030204" pitchFamily="34" charset="0"/>
                <a:hlinkClick r:id="rId3"/>
              </a:rPr>
              <a:t>www.euroregion-snb.pl</a:t>
            </a:r>
            <a:r>
              <a:rPr lang="de-DE" altLang="de-DE" sz="2000" dirty="0">
                <a:latin typeface="Calibri" panose="020F0502020204030204" pitchFamily="34" charset="0"/>
                <a:cs typeface="Calibri" panose="020F0502020204030204" pitchFamily="34" charset="0"/>
              </a:rPr>
              <a:t> </a:t>
            </a:r>
            <a:endParaRPr lang="pl-PL" altLang="de-DE" sz="2000" dirty="0">
              <a:latin typeface="Calibri" panose="020F0502020204030204" pitchFamily="34" charset="0"/>
              <a:cs typeface="Calibri" panose="020F0502020204030204" pitchFamily="34" charset="0"/>
            </a:endParaRPr>
          </a:p>
          <a:p>
            <a:r>
              <a:rPr lang="de-DE" sz="2000" b="1" dirty="0">
                <a:latin typeface="Calibri" panose="020F0502020204030204" pitchFamily="34" charset="0"/>
                <a:cs typeface="Calibri" panose="020F0502020204030204" pitchFamily="34" charset="0"/>
              </a:rPr>
              <a:t/>
            </a:r>
            <a:br>
              <a:rPr lang="de-DE" sz="2000" b="1" dirty="0">
                <a:latin typeface="Calibri" panose="020F0502020204030204" pitchFamily="34" charset="0"/>
                <a:cs typeface="Calibri" panose="020F0502020204030204" pitchFamily="34" charset="0"/>
              </a:rPr>
            </a:br>
            <a:r>
              <a:rPr lang="de-DE" sz="2000" dirty="0">
                <a:latin typeface="Calibri" panose="020F0502020204030204" pitchFamily="34" charset="0"/>
                <a:cs typeface="Calibri" panose="020F0502020204030204" pitchFamily="34" charset="0"/>
              </a:rPr>
              <a:t>Euroregion Spree-Neiße-Bober 				</a:t>
            </a:r>
            <a:br>
              <a:rPr lang="de-DE" sz="2000" dirty="0">
                <a:latin typeface="Calibri" panose="020F0502020204030204" pitchFamily="34" charset="0"/>
                <a:cs typeface="Calibri" panose="020F0502020204030204" pitchFamily="34" charset="0"/>
              </a:rPr>
            </a:br>
            <a:r>
              <a:rPr lang="de-DE" sz="2000" dirty="0">
                <a:latin typeface="Calibri" panose="020F0502020204030204" pitchFamily="34" charset="0"/>
                <a:cs typeface="Calibri" panose="020F0502020204030204" pitchFamily="34" charset="0"/>
              </a:rPr>
              <a:t>Berliner Straße 7</a:t>
            </a:r>
            <a:br>
              <a:rPr lang="de-DE" sz="2000" dirty="0">
                <a:latin typeface="Calibri" panose="020F0502020204030204" pitchFamily="34" charset="0"/>
                <a:cs typeface="Calibri" panose="020F0502020204030204" pitchFamily="34" charset="0"/>
              </a:rPr>
            </a:br>
            <a:r>
              <a:rPr lang="de-DE" sz="2000" dirty="0">
                <a:latin typeface="Calibri" panose="020F0502020204030204" pitchFamily="34" charset="0"/>
                <a:cs typeface="Calibri" panose="020F0502020204030204" pitchFamily="34" charset="0"/>
              </a:rPr>
              <a:t>03172 Guben</a:t>
            </a:r>
            <a:br>
              <a:rPr lang="de-DE" sz="2000" dirty="0">
                <a:latin typeface="Calibri" panose="020F0502020204030204" pitchFamily="34" charset="0"/>
                <a:cs typeface="Calibri" panose="020F0502020204030204" pitchFamily="34" charset="0"/>
              </a:rPr>
            </a:br>
            <a:r>
              <a:rPr lang="de-DE" sz="2000" dirty="0">
                <a:latin typeface="Calibri" panose="020F0502020204030204" pitchFamily="34" charset="0"/>
                <a:cs typeface="Calibri" panose="020F0502020204030204" pitchFamily="34" charset="0"/>
              </a:rPr>
              <a:t>Telefon: 0049 3561 - 3133</a:t>
            </a:r>
            <a:br>
              <a:rPr lang="de-DE" sz="2000" dirty="0">
                <a:latin typeface="Calibri" panose="020F0502020204030204" pitchFamily="34" charset="0"/>
                <a:cs typeface="Calibri" panose="020F0502020204030204" pitchFamily="34" charset="0"/>
              </a:rPr>
            </a:br>
            <a:r>
              <a:rPr lang="de-DE" sz="2000" dirty="0">
                <a:latin typeface="Calibri" panose="020F0502020204030204" pitchFamily="34" charset="0"/>
                <a:cs typeface="Calibri" panose="020F0502020204030204" pitchFamily="34" charset="0"/>
                <a:hlinkClick r:id="rId4"/>
              </a:rPr>
              <a:t>www.euroregion-snb.de</a:t>
            </a:r>
            <a:r>
              <a:rPr lang="de-DE" sz="2000" dirty="0">
                <a:latin typeface="Calibri" panose="020F0502020204030204" pitchFamily="34" charset="0"/>
                <a:cs typeface="Calibri" panose="020F0502020204030204" pitchFamily="34" charset="0"/>
              </a:rPr>
              <a:t> </a:t>
            </a:r>
            <a:r>
              <a:rPr lang="de-DE" dirty="0"/>
              <a:t/>
            </a:r>
            <a:br>
              <a:rPr lang="de-DE" dirty="0"/>
            </a:br>
            <a:r>
              <a:rPr lang="de-DE" dirty="0"/>
              <a:t/>
            </a:r>
            <a:br>
              <a:rPr lang="de-DE" dirty="0"/>
            </a:br>
            <a:endParaRPr lang="de-DE" dirty="0"/>
          </a:p>
        </p:txBody>
      </p:sp>
      <p:pic>
        <p:nvPicPr>
          <p:cNvPr id="4" name="Obraz 3">
            <a:extLst>
              <a:ext uri="{FF2B5EF4-FFF2-40B4-BE49-F238E27FC236}">
                <a16:creationId xmlns:a16="http://schemas.microsoft.com/office/drawing/2014/main" id="{637642C2-B908-42E4-BC89-F9896CAB2D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08392" y="5947668"/>
            <a:ext cx="4834269" cy="618819"/>
          </a:xfrm>
          <a:prstGeom prst="rect">
            <a:avLst/>
          </a:prstGeom>
        </p:spPr>
      </p:pic>
    </p:spTree>
    <p:extLst>
      <p:ext uri="{BB962C8B-B14F-4D97-AF65-F5344CB8AC3E}">
        <p14:creationId xmlns:p14="http://schemas.microsoft.com/office/powerpoint/2010/main" val="263841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sp>
        <p:nvSpPr>
          <p:cNvPr id="11" name="Textfeld 8">
            <a:extLst>
              <a:ext uri="{FF2B5EF4-FFF2-40B4-BE49-F238E27FC236}">
                <a16:creationId xmlns:a16="http://schemas.microsoft.com/office/drawing/2014/main" id="{CFF2CD6C-9503-4628-8757-A1C0383722E5}"/>
              </a:ext>
            </a:extLst>
          </p:cNvPr>
          <p:cNvSpPr txBox="1">
            <a:spLocks noChangeArrowheads="1"/>
          </p:cNvSpPr>
          <p:nvPr/>
        </p:nvSpPr>
        <p:spPr bwMode="auto">
          <a:xfrm>
            <a:off x="1291238" y="418437"/>
            <a:ext cx="6221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de-DE" altLang="de-DE" b="1" dirty="0">
                <a:latin typeface="Calibri" panose="020F0502020204030204" pitchFamily="34" charset="0"/>
              </a:rPr>
              <a:t>Aufgaben &amp; Strukturen  / </a:t>
            </a:r>
            <a:r>
              <a:rPr lang="pl-PL" altLang="de-DE" b="1" dirty="0">
                <a:solidFill>
                  <a:srgbClr val="00B0F0"/>
                </a:solidFill>
                <a:latin typeface="Calibri" panose="020F0502020204030204" pitchFamily="34" charset="0"/>
              </a:rPr>
              <a:t>zadania i struktura</a:t>
            </a:r>
            <a:endParaRPr lang="de-DE" altLang="de-DE" b="1" dirty="0">
              <a:latin typeface="Calibri" panose="020F0502020204030204" pitchFamily="34" charset="0"/>
            </a:endParaRPr>
          </a:p>
        </p:txBody>
      </p:sp>
      <p:sp>
        <p:nvSpPr>
          <p:cNvPr id="10" name="Text Box 10">
            <a:extLst>
              <a:ext uri="{FF2B5EF4-FFF2-40B4-BE49-F238E27FC236}">
                <a16:creationId xmlns:a16="http://schemas.microsoft.com/office/drawing/2014/main" id="{DB86C897-C66D-4158-A774-0C1D65D2C974}"/>
              </a:ext>
            </a:extLst>
          </p:cNvPr>
          <p:cNvSpPr txBox="1">
            <a:spLocks noChangeArrowheads="1"/>
          </p:cNvSpPr>
          <p:nvPr/>
        </p:nvSpPr>
        <p:spPr bwMode="auto">
          <a:xfrm>
            <a:off x="606637" y="1101935"/>
            <a:ext cx="8598323" cy="2377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just">
              <a:spcBef>
                <a:spcPct val="50000"/>
              </a:spcBef>
            </a:pPr>
            <a:r>
              <a:rPr lang="de-DE" altLang="de-DE" sz="1800" dirty="0">
                <a:latin typeface="Calibri" panose="020F0502020204030204" pitchFamily="34" charset="0"/>
                <a:cs typeface="Calibri" panose="020F0502020204030204" pitchFamily="34" charset="0"/>
              </a:rPr>
              <a:t>57 polnische / 30 deutsche Mitglieder / </a:t>
            </a:r>
            <a:r>
              <a:rPr lang="pl-PL" altLang="de-DE" sz="1800" dirty="0">
                <a:latin typeface="Calibri" panose="020F0502020204030204" pitchFamily="34" charset="0"/>
                <a:cs typeface="Calibri" panose="020F0502020204030204" pitchFamily="34" charset="0"/>
              </a:rPr>
              <a:t> </a:t>
            </a:r>
            <a:r>
              <a:rPr lang="pl-PL" altLang="de-DE" sz="1800" dirty="0">
                <a:solidFill>
                  <a:srgbClr val="00B0F0"/>
                </a:solidFill>
                <a:latin typeface="Calibri" panose="020F0502020204030204" pitchFamily="34" charset="0"/>
                <a:cs typeface="Calibri" panose="020F0502020204030204" pitchFamily="34" charset="0"/>
              </a:rPr>
              <a:t>5</a:t>
            </a:r>
            <a:r>
              <a:rPr lang="de-DE" altLang="de-DE" sz="1800" dirty="0">
                <a:solidFill>
                  <a:srgbClr val="00B0F0"/>
                </a:solidFill>
                <a:latin typeface="Calibri" panose="020F0502020204030204" pitchFamily="34" charset="0"/>
                <a:cs typeface="Calibri" panose="020F0502020204030204" pitchFamily="34" charset="0"/>
              </a:rPr>
              <a:t>7</a:t>
            </a:r>
            <a:r>
              <a:rPr lang="pl-PL" altLang="de-DE" sz="1800" dirty="0">
                <a:solidFill>
                  <a:srgbClr val="00B0F0"/>
                </a:solidFill>
                <a:latin typeface="Calibri" panose="020F0502020204030204" pitchFamily="34" charset="0"/>
                <a:cs typeface="Calibri" panose="020F0502020204030204" pitchFamily="34" charset="0"/>
              </a:rPr>
              <a:t> polskich członków/ 30 niemieckich</a:t>
            </a:r>
            <a:endParaRPr lang="de-DE" altLang="de-DE" sz="1800" dirty="0">
              <a:solidFill>
                <a:srgbClr val="00B0F0"/>
              </a:solidFill>
              <a:latin typeface="Calibri" panose="020F0502020204030204" pitchFamily="34" charset="0"/>
              <a:cs typeface="Calibri" panose="020F0502020204030204" pitchFamily="34" charset="0"/>
            </a:endParaRPr>
          </a:p>
          <a:p>
            <a:pPr algn="just">
              <a:spcBef>
                <a:spcPct val="50000"/>
              </a:spcBef>
            </a:pPr>
            <a:r>
              <a:rPr lang="de-DE" altLang="de-DE" sz="1800" dirty="0">
                <a:latin typeface="Calibri" panose="020F0502020204030204" pitchFamily="34" charset="0"/>
                <a:cs typeface="Calibri" panose="020F0502020204030204" pitchFamily="34" charset="0"/>
              </a:rPr>
              <a:t>Vorstandsarbeit in der AGEG/ </a:t>
            </a:r>
            <a:r>
              <a:rPr lang="pl-PL" altLang="de-DE" sz="1800" dirty="0">
                <a:solidFill>
                  <a:srgbClr val="00B0F0"/>
                </a:solidFill>
                <a:latin typeface="Calibri" panose="020F0502020204030204" pitchFamily="34" charset="0"/>
                <a:cs typeface="Calibri" panose="020F0502020204030204" pitchFamily="34" charset="0"/>
              </a:rPr>
              <a:t>działalność w zarządzie SERG </a:t>
            </a:r>
            <a:r>
              <a:rPr lang="de-DE" altLang="de-DE" sz="1800" dirty="0">
                <a:latin typeface="Calibri" panose="020F0502020204030204" pitchFamily="34" charset="0"/>
                <a:cs typeface="Calibri" panose="020F0502020204030204" pitchFamily="34" charset="0"/>
              </a:rPr>
              <a:t>Kommunalverband Euroregion </a:t>
            </a:r>
            <a:r>
              <a:rPr lang="pl-PL" altLang="de-DE" sz="1800" dirty="0">
                <a:latin typeface="Calibri" panose="020F0502020204030204" pitchFamily="34" charset="0"/>
                <a:cs typeface="Calibri" panose="020F0502020204030204" pitchFamily="34" charset="0"/>
              </a:rPr>
              <a:t>„</a:t>
            </a:r>
            <a:r>
              <a:rPr lang="de-DE" altLang="de-DE" sz="1800" dirty="0">
                <a:latin typeface="Calibri" panose="020F0502020204030204" pitchFamily="34" charset="0"/>
                <a:cs typeface="Calibri" panose="020F0502020204030204" pitchFamily="34" charset="0"/>
              </a:rPr>
              <a:t>Sprewa</a:t>
            </a:r>
            <a:r>
              <a:rPr lang="pl-PL" altLang="de-DE" sz="1800" dirty="0">
                <a:latin typeface="Calibri" panose="020F0502020204030204" pitchFamily="34" charset="0"/>
                <a:cs typeface="Calibri" panose="020F0502020204030204" pitchFamily="34" charset="0"/>
              </a:rPr>
              <a:t>-</a:t>
            </a:r>
            <a:r>
              <a:rPr lang="de-DE" altLang="de-DE" sz="1800" dirty="0">
                <a:latin typeface="Calibri" panose="020F0502020204030204" pitchFamily="34" charset="0"/>
                <a:cs typeface="Calibri" panose="020F0502020204030204" pitchFamily="34" charset="0"/>
              </a:rPr>
              <a:t>Nysa</a:t>
            </a:r>
            <a:r>
              <a:rPr lang="pl-PL" altLang="de-DE" sz="1800" dirty="0">
                <a:latin typeface="Calibri" panose="020F0502020204030204" pitchFamily="34" charset="0"/>
                <a:cs typeface="Calibri" panose="020F0502020204030204" pitchFamily="34" charset="0"/>
              </a:rPr>
              <a:t>-</a:t>
            </a:r>
            <a:r>
              <a:rPr lang="de-DE" altLang="de-DE" sz="1800" dirty="0">
                <a:latin typeface="Calibri" panose="020F0502020204030204" pitchFamily="34" charset="0"/>
                <a:cs typeface="Calibri" panose="020F0502020204030204" pitchFamily="34" charset="0"/>
              </a:rPr>
              <a:t>Bóbr</a:t>
            </a:r>
            <a:r>
              <a:rPr lang="pl-PL" altLang="de-DE" sz="1800" dirty="0">
                <a:latin typeface="Calibri" panose="020F0502020204030204" pitchFamily="34" charset="0"/>
                <a:cs typeface="Calibri" panose="020F0502020204030204" pitchFamily="34" charset="0"/>
              </a:rPr>
              <a:t>”</a:t>
            </a:r>
            <a:r>
              <a:rPr lang="de-DE" altLang="de-DE" sz="1800" dirty="0">
                <a:latin typeface="Calibri" panose="020F0502020204030204" pitchFamily="34" charset="0"/>
                <a:cs typeface="Calibri" panose="020F0502020204030204" pitchFamily="34" charset="0"/>
              </a:rPr>
              <a:t> führt weiterhin die Föderation der polnischen Euroregionen an / </a:t>
            </a:r>
            <a:r>
              <a:rPr lang="pl-PL" altLang="de-DE" sz="1800" dirty="0">
                <a:solidFill>
                  <a:srgbClr val="00B0F0"/>
                </a:solidFill>
                <a:latin typeface="Calibri" panose="020F0502020204030204" pitchFamily="34" charset="0"/>
                <a:cs typeface="Calibri" panose="020F0502020204030204" pitchFamily="34" charset="0"/>
              </a:rPr>
              <a:t>Stowarzyszenie Gmin RP „</a:t>
            </a:r>
            <a:r>
              <a:rPr lang="de-DE" altLang="de-DE" sz="1800" dirty="0">
                <a:solidFill>
                  <a:srgbClr val="00B0F0"/>
                </a:solidFill>
                <a:latin typeface="Calibri" panose="020F0502020204030204" pitchFamily="34" charset="0"/>
                <a:cs typeface="Calibri" panose="020F0502020204030204" pitchFamily="34" charset="0"/>
              </a:rPr>
              <a:t>Sprewa</a:t>
            </a:r>
            <a:r>
              <a:rPr lang="pl-PL" altLang="de-DE" sz="1800" dirty="0">
                <a:solidFill>
                  <a:srgbClr val="00B0F0"/>
                </a:solidFill>
                <a:latin typeface="Calibri" panose="020F0502020204030204" pitchFamily="34" charset="0"/>
                <a:cs typeface="Calibri" panose="020F0502020204030204" pitchFamily="34" charset="0"/>
              </a:rPr>
              <a:t>-</a:t>
            </a:r>
            <a:r>
              <a:rPr lang="de-DE" altLang="de-DE" sz="1800" dirty="0">
                <a:solidFill>
                  <a:srgbClr val="00B0F0"/>
                </a:solidFill>
                <a:latin typeface="Calibri" panose="020F0502020204030204" pitchFamily="34" charset="0"/>
                <a:cs typeface="Calibri" panose="020F0502020204030204" pitchFamily="34" charset="0"/>
              </a:rPr>
              <a:t>Nysa</a:t>
            </a:r>
            <a:r>
              <a:rPr lang="pl-PL" altLang="de-DE" sz="1800" dirty="0">
                <a:solidFill>
                  <a:srgbClr val="00B0F0"/>
                </a:solidFill>
                <a:latin typeface="Calibri" panose="020F0502020204030204" pitchFamily="34" charset="0"/>
                <a:cs typeface="Calibri" panose="020F0502020204030204" pitchFamily="34" charset="0"/>
              </a:rPr>
              <a:t>-</a:t>
            </a:r>
            <a:r>
              <a:rPr lang="de-DE" altLang="de-DE" sz="1800" dirty="0">
                <a:solidFill>
                  <a:srgbClr val="00B0F0"/>
                </a:solidFill>
                <a:latin typeface="Calibri" panose="020F0502020204030204" pitchFamily="34" charset="0"/>
                <a:cs typeface="Calibri" panose="020F0502020204030204" pitchFamily="34" charset="0"/>
              </a:rPr>
              <a:t>Bóbr</a:t>
            </a:r>
            <a:r>
              <a:rPr lang="pl-PL" altLang="de-DE" sz="1800" dirty="0">
                <a:solidFill>
                  <a:srgbClr val="00B0F0"/>
                </a:solidFill>
                <a:latin typeface="Calibri" panose="020F0502020204030204" pitchFamily="34" charset="0"/>
                <a:cs typeface="Calibri" panose="020F0502020204030204" pitchFamily="34" charset="0"/>
              </a:rPr>
              <a:t>”</a:t>
            </a:r>
            <a:r>
              <a:rPr lang="de-DE" altLang="de-DE" sz="1800" dirty="0">
                <a:solidFill>
                  <a:srgbClr val="00B0F0"/>
                </a:solidFill>
                <a:latin typeface="Calibri" panose="020F0502020204030204" pitchFamily="34" charset="0"/>
                <a:cs typeface="Calibri" panose="020F0502020204030204" pitchFamily="34" charset="0"/>
              </a:rPr>
              <a:t> </a:t>
            </a:r>
            <a:r>
              <a:rPr lang="pl-PL" altLang="de-DE" sz="1800" dirty="0">
                <a:solidFill>
                  <a:srgbClr val="00B0F0"/>
                </a:solidFill>
                <a:latin typeface="Calibri" panose="020F0502020204030204" pitchFamily="34" charset="0"/>
                <a:cs typeface="Calibri" panose="020F0502020204030204" pitchFamily="34" charset="0"/>
              </a:rPr>
              <a:t>w dalszym ciągu przewodniczy Federacji Euroregionów Rzeczypospolitej Polskiej.</a:t>
            </a:r>
            <a:endParaRPr lang="de-DE" altLang="de-DE" sz="1800" dirty="0">
              <a:solidFill>
                <a:srgbClr val="00B0F0"/>
              </a:solidFill>
              <a:highlight>
                <a:srgbClr val="FFFF00"/>
              </a:highlight>
              <a:latin typeface="Calibri" panose="020F0502020204030204" pitchFamily="34" charset="0"/>
              <a:cs typeface="Calibri" panose="020F0502020204030204" pitchFamily="34" charset="0"/>
            </a:endParaRPr>
          </a:p>
          <a:p>
            <a:pPr algn="just">
              <a:spcBef>
                <a:spcPct val="50000"/>
              </a:spcBef>
            </a:pPr>
            <a:endParaRPr lang="pl-PL" altLang="de-DE" sz="1800" dirty="0">
              <a:solidFill>
                <a:srgbClr val="00B0F0"/>
              </a:solidFill>
              <a:latin typeface="Calibri" panose="020F0502020204030204" pitchFamily="34" charset="0"/>
              <a:cs typeface="Calibri" panose="020F0502020204030204" pitchFamily="34" charset="0"/>
            </a:endParaRPr>
          </a:p>
          <a:p>
            <a:pPr algn="just">
              <a:spcBef>
                <a:spcPct val="50000"/>
              </a:spcBef>
            </a:pPr>
            <a:endParaRPr lang="de-DE" altLang="de-DE" sz="1500" dirty="0">
              <a:latin typeface="Calibri" panose="020F0502020204030204" pitchFamily="34" charset="0"/>
              <a:cs typeface="Calibri" panose="020F0502020204030204" pitchFamily="34" charset="0"/>
            </a:endParaRPr>
          </a:p>
        </p:txBody>
      </p:sp>
      <p:pic>
        <p:nvPicPr>
          <p:cNvPr id="13" name="Obraz 12"/>
          <p:cNvPicPr>
            <a:picLocks noChangeAspect="1"/>
          </p:cNvPicPr>
          <p:nvPr/>
        </p:nvPicPr>
        <p:blipFill>
          <a:blip r:embed="rId3"/>
          <a:stretch>
            <a:fillRect/>
          </a:stretch>
        </p:blipFill>
        <p:spPr>
          <a:xfrm>
            <a:off x="4596713" y="2996755"/>
            <a:ext cx="4398457" cy="3529515"/>
          </a:xfrm>
          <a:prstGeom prst="rect">
            <a:avLst/>
          </a:prstGeom>
        </p:spPr>
      </p:pic>
    </p:spTree>
    <p:extLst>
      <p:ext uri="{BB962C8B-B14F-4D97-AF65-F5344CB8AC3E}">
        <p14:creationId xmlns:p14="http://schemas.microsoft.com/office/powerpoint/2010/main" val="2829146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sp>
        <p:nvSpPr>
          <p:cNvPr id="11" name="Textfeld 8">
            <a:extLst>
              <a:ext uri="{FF2B5EF4-FFF2-40B4-BE49-F238E27FC236}">
                <a16:creationId xmlns:a16="http://schemas.microsoft.com/office/drawing/2014/main" id="{70E8F4F4-BC3A-46F1-81C2-DB2A9982B34E}"/>
              </a:ext>
            </a:extLst>
          </p:cNvPr>
          <p:cNvSpPr txBox="1">
            <a:spLocks noChangeArrowheads="1"/>
          </p:cNvSpPr>
          <p:nvPr/>
        </p:nvSpPr>
        <p:spPr bwMode="auto">
          <a:xfrm>
            <a:off x="1311383" y="254901"/>
            <a:ext cx="840635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de-DE" altLang="de-DE" sz="2200" b="1" dirty="0">
                <a:latin typeface="Calibri" panose="020F0502020204030204" pitchFamily="34" charset="0"/>
              </a:rPr>
              <a:t>Tätigkeit im INTERREG-Begleitausschuss / </a:t>
            </a:r>
            <a:endParaRPr lang="pl-PL" altLang="de-DE" sz="2200" b="1" dirty="0">
              <a:latin typeface="Calibri" panose="020F0502020204030204" pitchFamily="34" charset="0"/>
            </a:endParaRPr>
          </a:p>
          <a:p>
            <a:r>
              <a:rPr lang="pl-PL" altLang="de-DE" sz="2200" b="1" dirty="0">
                <a:solidFill>
                  <a:srgbClr val="00B0F0"/>
                </a:solidFill>
                <a:latin typeface="Calibri" panose="020F0502020204030204" pitchFamily="34" charset="0"/>
              </a:rPr>
              <a:t>działalność w Komitecie Monitorującym INTERREG</a:t>
            </a:r>
            <a:endParaRPr lang="de-DE" altLang="de-DE" sz="2200" b="1" dirty="0">
              <a:latin typeface="Calibri" panose="020F0502020204030204" pitchFamily="34" charset="0"/>
            </a:endParaRPr>
          </a:p>
        </p:txBody>
      </p:sp>
      <p:pic>
        <p:nvPicPr>
          <p:cNvPr id="14" name="Picture 4" descr="http://www.rosengarten-forst.de/sixcms/media.php/541/Ostdt_ROGA_gr_Wasserspiele.JPG">
            <a:extLst>
              <a:ext uri="{FF2B5EF4-FFF2-40B4-BE49-F238E27FC236}">
                <a16:creationId xmlns:a16="http://schemas.microsoft.com/office/drawing/2014/main" id="{43F8401B-BC0A-4FC8-AAEF-B2B3464CC5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316"/>
          <a:stretch>
            <a:fillRect/>
          </a:stretch>
        </p:blipFill>
        <p:spPr bwMode="auto">
          <a:xfrm>
            <a:off x="291736" y="1159800"/>
            <a:ext cx="2986590" cy="1965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 descr="C:\Users\Pantkowski\AppData\Local\Microsoft\Windows\Temporary Internet Files\Content.Outlook\YRM4GZEI\Grube Providentia Doebern.JPG">
            <a:extLst>
              <a:ext uri="{FF2B5EF4-FFF2-40B4-BE49-F238E27FC236}">
                <a16:creationId xmlns:a16="http://schemas.microsoft.com/office/drawing/2014/main" id="{F6DCE568-AB12-4E7A-A386-094467C687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5615" y="3358583"/>
            <a:ext cx="2880887" cy="216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Grafik 2">
            <a:extLst>
              <a:ext uri="{FF2B5EF4-FFF2-40B4-BE49-F238E27FC236}">
                <a16:creationId xmlns:a16="http://schemas.microsoft.com/office/drawing/2014/main" id="{E9DDD605-AB52-4DA4-B501-4FB6850A3C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21876" y="5827856"/>
            <a:ext cx="1881146" cy="86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fik 2" descr="Ein Bild, das drinnen, Decke, Tisch, lang enthält.&#10;&#10;Automatisch generierte Beschreibung">
            <a:extLst>
              <a:ext uri="{FF2B5EF4-FFF2-40B4-BE49-F238E27FC236}">
                <a16:creationId xmlns:a16="http://schemas.microsoft.com/office/drawing/2014/main" id="{ED6C73E3-FED0-419D-BBE3-E6E7A060D6A5}"/>
              </a:ext>
            </a:extLst>
          </p:cNvPr>
          <p:cNvPicPr>
            <a:picLocks noChangeAspect="1"/>
          </p:cNvPicPr>
          <p:nvPr/>
        </p:nvPicPr>
        <p:blipFill>
          <a:blip r:embed="rId6"/>
          <a:stretch>
            <a:fillRect/>
          </a:stretch>
        </p:blipFill>
        <p:spPr>
          <a:xfrm>
            <a:off x="7388831" y="1159800"/>
            <a:ext cx="3039104" cy="1976406"/>
          </a:xfrm>
          <a:prstGeom prst="rect">
            <a:avLst/>
          </a:prstGeom>
        </p:spPr>
      </p:pic>
      <p:pic>
        <p:nvPicPr>
          <p:cNvPr id="8" name="Grafik 7" descr="Ein Bild, das draußen, Gebäude, Gras, Haus enthält.&#10;&#10;Automatisch generierte Beschreibung">
            <a:extLst>
              <a:ext uri="{FF2B5EF4-FFF2-40B4-BE49-F238E27FC236}">
                <a16:creationId xmlns:a16="http://schemas.microsoft.com/office/drawing/2014/main" id="{F0323452-0739-47E5-8CF7-25E54688BF4B}"/>
              </a:ext>
            </a:extLst>
          </p:cNvPr>
          <p:cNvPicPr>
            <a:picLocks noChangeAspect="1"/>
          </p:cNvPicPr>
          <p:nvPr/>
        </p:nvPicPr>
        <p:blipFill>
          <a:blip r:embed="rId7"/>
          <a:stretch>
            <a:fillRect/>
          </a:stretch>
        </p:blipFill>
        <p:spPr>
          <a:xfrm>
            <a:off x="5307601" y="3328332"/>
            <a:ext cx="3199884" cy="2221169"/>
          </a:xfrm>
          <a:prstGeom prst="rect">
            <a:avLst/>
          </a:prstGeom>
        </p:spPr>
      </p:pic>
      <p:pic>
        <p:nvPicPr>
          <p:cNvPr id="10" name="Grafik 9" descr="Ein Bild, das Person, Mann, stehend, tragen enthält.&#10;&#10;Automatisch generierte Beschreibung">
            <a:extLst>
              <a:ext uri="{FF2B5EF4-FFF2-40B4-BE49-F238E27FC236}">
                <a16:creationId xmlns:a16="http://schemas.microsoft.com/office/drawing/2014/main" id="{62A72578-B58D-400C-B956-9A2C6EC7EAC3}"/>
              </a:ext>
            </a:extLst>
          </p:cNvPr>
          <p:cNvPicPr>
            <a:picLocks noChangeAspect="1"/>
          </p:cNvPicPr>
          <p:nvPr/>
        </p:nvPicPr>
        <p:blipFill>
          <a:blip r:embed="rId8"/>
          <a:stretch>
            <a:fillRect/>
          </a:stretch>
        </p:blipFill>
        <p:spPr>
          <a:xfrm>
            <a:off x="3495749" y="1149016"/>
            <a:ext cx="3623704" cy="1976405"/>
          </a:xfrm>
          <a:prstGeom prst="rect">
            <a:avLst/>
          </a:prstGeom>
        </p:spPr>
      </p:pic>
      <p:pic>
        <p:nvPicPr>
          <p:cNvPr id="19" name="Picture 2">
            <a:extLst>
              <a:ext uri="{FF2B5EF4-FFF2-40B4-BE49-F238E27FC236}">
                <a16:creationId xmlns:a16="http://schemas.microsoft.com/office/drawing/2014/main" id="{21047F6C-E71E-46EF-9811-36128C4AF8A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52211" y="5001018"/>
            <a:ext cx="1546432" cy="1377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4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pic>
        <p:nvPicPr>
          <p:cNvPr id="17" name="Grafik 2">
            <a:extLst>
              <a:ext uri="{FF2B5EF4-FFF2-40B4-BE49-F238E27FC236}">
                <a16:creationId xmlns:a16="http://schemas.microsoft.com/office/drawing/2014/main" id="{F6DED2BC-BE1B-437B-8B01-B09A3C358E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34995" y="1959295"/>
            <a:ext cx="2535682" cy="1163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fik 2" descr="Ein Bild, das Tisch, sitzend, Person, drinnen enthält.&#10;&#10;Automatisch generierte Beschreibung">
            <a:extLst>
              <a:ext uri="{FF2B5EF4-FFF2-40B4-BE49-F238E27FC236}">
                <a16:creationId xmlns:a16="http://schemas.microsoft.com/office/drawing/2014/main" id="{BCF34070-FEC3-4105-88ED-977DB9DEE52D}"/>
              </a:ext>
            </a:extLst>
          </p:cNvPr>
          <p:cNvPicPr>
            <a:picLocks noChangeAspect="1"/>
          </p:cNvPicPr>
          <p:nvPr/>
        </p:nvPicPr>
        <p:blipFill>
          <a:blip r:embed="rId4"/>
          <a:stretch>
            <a:fillRect/>
          </a:stretch>
        </p:blipFill>
        <p:spPr>
          <a:xfrm>
            <a:off x="8043351" y="3429000"/>
            <a:ext cx="3551535" cy="2049805"/>
          </a:xfrm>
          <a:prstGeom prst="rect">
            <a:avLst/>
          </a:prstGeom>
        </p:spPr>
      </p:pic>
      <p:sp>
        <p:nvSpPr>
          <p:cNvPr id="8" name="Text Box 7">
            <a:extLst>
              <a:ext uri="{FF2B5EF4-FFF2-40B4-BE49-F238E27FC236}">
                <a16:creationId xmlns:a16="http://schemas.microsoft.com/office/drawing/2014/main" id="{16DF6E97-B48F-46B9-B064-AAEE1CF68063}"/>
              </a:ext>
            </a:extLst>
          </p:cNvPr>
          <p:cNvSpPr txBox="1">
            <a:spLocks noChangeArrowheads="1"/>
          </p:cNvSpPr>
          <p:nvPr/>
        </p:nvSpPr>
        <p:spPr bwMode="auto">
          <a:xfrm>
            <a:off x="493355" y="1129761"/>
            <a:ext cx="7326941" cy="5601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973138" indent="-457200">
              <a:defRPr sz="2400">
                <a:solidFill>
                  <a:schemeClr val="tx1"/>
                </a:solidFill>
                <a:latin typeface="Times New Roman" panose="02020603050405020304" pitchFamily="18" charset="0"/>
                <a:cs typeface="Arial" panose="020B0604020202020204" pitchFamily="34" charset="0"/>
              </a:defRPr>
            </a:lvl5pPr>
            <a:lvl6pPr marL="14303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18875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23447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28019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just">
              <a:spcBef>
                <a:spcPct val="50000"/>
              </a:spcBef>
              <a:defRPr/>
            </a:pPr>
            <a:r>
              <a:rPr lang="de-DE" altLang="de-DE" sz="2200" b="1" u="sng" dirty="0">
                <a:latin typeface="Calibri" panose="020F0502020204030204" pitchFamily="34" charset="0"/>
              </a:rPr>
              <a:t>Kleinprojektefonds (KPF) </a:t>
            </a:r>
            <a:r>
              <a:rPr lang="pl-PL" altLang="de-DE" sz="2200" b="1" u="sng" dirty="0">
                <a:latin typeface="Calibri" panose="020F0502020204030204" pitchFamily="34" charset="0"/>
              </a:rPr>
              <a:t>/ </a:t>
            </a:r>
            <a:r>
              <a:rPr lang="pl-PL" altLang="de-DE" sz="2200" b="1" u="sng" dirty="0">
                <a:solidFill>
                  <a:schemeClr val="accent1">
                    <a:lumMod val="75000"/>
                  </a:schemeClr>
                </a:solidFill>
                <a:latin typeface="Calibri" panose="020F0502020204030204" pitchFamily="34" charset="0"/>
              </a:rPr>
              <a:t>Fundusz</a:t>
            </a:r>
            <a:r>
              <a:rPr lang="pl-PL" altLang="de-DE" sz="2200" b="1" u="sng" dirty="0">
                <a:solidFill>
                  <a:srgbClr val="00B0F0"/>
                </a:solidFill>
                <a:latin typeface="Calibri" panose="020F0502020204030204" pitchFamily="34" charset="0"/>
              </a:rPr>
              <a:t> Małych Projektów (FMP)</a:t>
            </a:r>
            <a:endParaRPr lang="de-DE" altLang="de-DE" sz="2200" b="1" u="sng" dirty="0">
              <a:solidFill>
                <a:srgbClr val="0070C0"/>
              </a:solidFill>
              <a:latin typeface="Calibri" panose="020F0502020204030204" pitchFamily="34" charset="0"/>
            </a:endParaRPr>
          </a:p>
          <a:p>
            <a:pPr algn="just">
              <a:defRPr/>
            </a:pPr>
            <a:endParaRPr lang="de-DE" altLang="de-DE" sz="1800" dirty="0">
              <a:latin typeface="Calibri" panose="020F0502020204030204" pitchFamily="34" charset="0"/>
            </a:endParaRPr>
          </a:p>
          <a:p>
            <a:pPr algn="just">
              <a:defRPr/>
            </a:pPr>
            <a:r>
              <a:rPr lang="de-DE" altLang="de-DE" sz="1800" dirty="0">
                <a:latin typeface="Calibri" panose="020F0502020204030204" pitchFamily="34" charset="0"/>
              </a:rPr>
              <a:t>Projektpartner (PP)</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Partnerzy projektu</a:t>
            </a:r>
            <a:r>
              <a:rPr lang="de-DE" altLang="de-DE" sz="1800" dirty="0">
                <a:solidFill>
                  <a:srgbClr val="00B0F0"/>
                </a:solidFill>
                <a:latin typeface="Calibri" panose="020F0502020204030204" pitchFamily="34" charset="0"/>
              </a:rPr>
              <a:t>: </a:t>
            </a:r>
            <a:r>
              <a:rPr lang="de-DE" altLang="de-DE" sz="1800" dirty="0">
                <a:latin typeface="Calibri" panose="020F0502020204030204" pitchFamily="34" charset="0"/>
              </a:rPr>
              <a:t>LP – ER Sprewa-Nysa-Bobr, PP2 ER Spree-Neiße-</a:t>
            </a:r>
            <a:r>
              <a:rPr lang="de-DE" altLang="de-DE" sz="1800" dirty="0" err="1">
                <a:latin typeface="Calibri" panose="020F0502020204030204" pitchFamily="34" charset="0"/>
              </a:rPr>
              <a:t>Bober</a:t>
            </a:r>
            <a:endParaRPr lang="pl-PL" altLang="de-DE" sz="1800" dirty="0">
              <a:latin typeface="Calibri" panose="020F0502020204030204" pitchFamily="34" charset="0"/>
            </a:endParaRPr>
          </a:p>
          <a:p>
            <a:pPr algn="just">
              <a:defRPr/>
            </a:pPr>
            <a:r>
              <a:rPr lang="de-DE" altLang="de-DE" sz="1800" dirty="0">
                <a:latin typeface="Calibri" panose="020F0502020204030204" pitchFamily="34" charset="0"/>
              </a:rPr>
              <a:t>EFRE-Mittel</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kwota EFRR</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 8.700.000,00 EUR</a:t>
            </a:r>
            <a:endParaRPr lang="pl-PL" altLang="de-DE" sz="1800" dirty="0">
              <a:latin typeface="Calibri" panose="020F0502020204030204" pitchFamily="34" charset="0"/>
            </a:endParaRPr>
          </a:p>
          <a:p>
            <a:pPr algn="just">
              <a:defRPr/>
            </a:pPr>
            <a:r>
              <a:rPr lang="de-DE" altLang="de-DE" sz="1800" dirty="0">
                <a:latin typeface="Calibri" panose="020F0502020204030204" pitchFamily="34" charset="0"/>
              </a:rPr>
              <a:t>Laufzeit</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okres realizacji</a:t>
            </a:r>
            <a:r>
              <a:rPr lang="de-DE" altLang="de-DE" sz="1800" dirty="0">
                <a:solidFill>
                  <a:schemeClr val="accent2"/>
                </a:solidFill>
                <a:latin typeface="Calibri" panose="020F0502020204030204" pitchFamily="34" charset="0"/>
              </a:rPr>
              <a:t>: </a:t>
            </a:r>
            <a:r>
              <a:rPr lang="de-DE" altLang="de-DE" sz="1800" dirty="0">
                <a:latin typeface="Calibri" panose="020F0502020204030204" pitchFamily="34" charset="0"/>
              </a:rPr>
              <a:t>01.02.2016 – 30.06.2022</a:t>
            </a:r>
            <a:endParaRPr lang="pl-PL" altLang="de-DE" sz="1800" dirty="0">
              <a:latin typeface="Calibri" panose="020F0502020204030204" pitchFamily="34" charset="0"/>
            </a:endParaRPr>
          </a:p>
          <a:p>
            <a:pPr algn="just">
              <a:defRPr/>
            </a:pPr>
            <a:endParaRPr lang="de-DE" altLang="de-DE" sz="1800" dirty="0">
              <a:solidFill>
                <a:schemeClr val="accent2"/>
              </a:solidFill>
              <a:latin typeface="Calibri" panose="020F0502020204030204" pitchFamily="34" charset="0"/>
            </a:endParaRPr>
          </a:p>
          <a:p>
            <a:pPr algn="just">
              <a:defRPr/>
            </a:pPr>
            <a:r>
              <a:rPr lang="de-DE" altLang="de-DE" sz="1800" dirty="0">
                <a:latin typeface="Calibri" panose="020F0502020204030204" pitchFamily="34" charset="0"/>
              </a:rPr>
              <a:t>aktueller Stand (3</a:t>
            </a:r>
            <a:r>
              <a:rPr lang="pl-PL" altLang="de-DE" sz="1800" dirty="0">
                <a:latin typeface="Calibri" panose="020F0502020204030204" pitchFamily="34" charset="0"/>
              </a:rPr>
              <a:t>0.09</a:t>
            </a:r>
            <a:r>
              <a:rPr lang="de-DE" altLang="de-DE" sz="1800" dirty="0">
                <a:latin typeface="Calibri" panose="020F0502020204030204" pitchFamily="34" charset="0"/>
              </a:rPr>
              <a:t>.2020) </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stan aktualny</a:t>
            </a:r>
            <a:r>
              <a:rPr lang="de-DE" altLang="de-DE" sz="1800" dirty="0">
                <a:solidFill>
                  <a:srgbClr val="00B0F0"/>
                </a:solidFill>
                <a:latin typeface="Calibri" panose="020F0502020204030204" pitchFamily="34" charset="0"/>
              </a:rPr>
              <a:t> (3</a:t>
            </a:r>
            <a:r>
              <a:rPr lang="pl-PL" altLang="de-DE" sz="1800" dirty="0">
                <a:solidFill>
                  <a:srgbClr val="00B0F0"/>
                </a:solidFill>
                <a:latin typeface="Calibri" panose="020F0502020204030204" pitchFamily="34" charset="0"/>
              </a:rPr>
              <a:t>0.09</a:t>
            </a:r>
            <a:r>
              <a:rPr lang="de-DE" altLang="de-DE" sz="1800" dirty="0">
                <a:solidFill>
                  <a:srgbClr val="00B0F0"/>
                </a:solidFill>
                <a:latin typeface="Calibri" panose="020F0502020204030204" pitchFamily="34" charset="0"/>
              </a:rPr>
              <a:t>.2020)</a:t>
            </a:r>
            <a:r>
              <a:rPr lang="de-DE" altLang="de-DE" sz="1800" dirty="0">
                <a:latin typeface="Calibri" panose="020F0502020204030204" pitchFamily="34" charset="0"/>
              </a:rPr>
              <a:t>:</a:t>
            </a:r>
            <a:r>
              <a:rPr lang="de-DE" altLang="de-DE" sz="1800" dirty="0">
                <a:solidFill>
                  <a:schemeClr val="accent2"/>
                </a:solidFill>
                <a:latin typeface="Calibri" panose="020F0502020204030204" pitchFamily="34" charset="0"/>
              </a:rPr>
              <a:t> </a:t>
            </a:r>
            <a:endParaRPr lang="pl-PL" altLang="de-DE" sz="1800" dirty="0">
              <a:solidFill>
                <a:schemeClr val="accent2"/>
              </a:solidFill>
              <a:latin typeface="Calibri" panose="020F0502020204030204" pitchFamily="34" charset="0"/>
            </a:endParaRPr>
          </a:p>
          <a:p>
            <a:pPr algn="just">
              <a:defRPr/>
            </a:pPr>
            <a:r>
              <a:rPr lang="de-DE" altLang="de-DE" sz="1800" dirty="0">
                <a:latin typeface="Calibri" panose="020F0502020204030204" pitchFamily="34" charset="0"/>
              </a:rPr>
              <a:t>PL-Seite</a:t>
            </a:r>
            <a:r>
              <a:rPr lang="pl-PL" altLang="de-DE" sz="1800" dirty="0">
                <a:latin typeface="Calibri" panose="020F0502020204030204" pitchFamily="34" charset="0"/>
              </a:rPr>
              <a:t>/</a:t>
            </a:r>
            <a:r>
              <a:rPr lang="pl-PL" altLang="de-DE" sz="1800" dirty="0">
                <a:solidFill>
                  <a:schemeClr val="accent2"/>
                </a:solidFill>
                <a:latin typeface="Calibri" panose="020F0502020204030204" pitchFamily="34" charset="0"/>
              </a:rPr>
              <a:t> </a:t>
            </a:r>
            <a:r>
              <a:rPr lang="pl-PL" altLang="de-DE" sz="1800" dirty="0">
                <a:solidFill>
                  <a:schemeClr val="accent1">
                    <a:lumMod val="75000"/>
                  </a:schemeClr>
                </a:solidFill>
                <a:latin typeface="Calibri" panose="020F0502020204030204" pitchFamily="34" charset="0"/>
              </a:rPr>
              <a:t>strona PL</a:t>
            </a:r>
            <a:r>
              <a:rPr lang="de-DE" altLang="de-DE" sz="1800" dirty="0">
                <a:solidFill>
                  <a:schemeClr val="accent1">
                    <a:lumMod val="75000"/>
                  </a:schemeClr>
                </a:solidFill>
                <a:latin typeface="Calibri" panose="020F0502020204030204" pitchFamily="34" charset="0"/>
              </a:rPr>
              <a:t> – </a:t>
            </a:r>
            <a:r>
              <a:rPr lang="pl-PL" altLang="de-DE" sz="1800" dirty="0">
                <a:latin typeface="Calibri" panose="020F0502020204030204" pitchFamily="34" charset="0"/>
              </a:rPr>
              <a:t>3.</a:t>
            </a:r>
            <a:r>
              <a:rPr lang="de-DE" altLang="de-DE" sz="1800" dirty="0">
                <a:latin typeface="Calibri" panose="020F0502020204030204" pitchFamily="34" charset="0"/>
              </a:rPr>
              <a:t>581</a:t>
            </a:r>
            <a:r>
              <a:rPr lang="pl-PL" altLang="de-DE" sz="1800" dirty="0">
                <a:latin typeface="Calibri" panose="020F0502020204030204" pitchFamily="34" charset="0"/>
              </a:rPr>
              <a:t>.</a:t>
            </a:r>
            <a:r>
              <a:rPr lang="de-DE" altLang="de-DE" sz="1800" dirty="0">
                <a:latin typeface="Calibri" panose="020F0502020204030204" pitchFamily="34" charset="0"/>
              </a:rPr>
              <a:t>247</a:t>
            </a:r>
            <a:r>
              <a:rPr lang="pl-PL" altLang="de-DE" sz="1800" dirty="0">
                <a:latin typeface="Calibri" panose="020F0502020204030204" pitchFamily="34" charset="0"/>
              </a:rPr>
              <a:t>,</a:t>
            </a:r>
            <a:r>
              <a:rPr lang="de-DE" altLang="de-DE" sz="1800" dirty="0">
                <a:latin typeface="Calibri" panose="020F0502020204030204" pitchFamily="34" charset="0"/>
              </a:rPr>
              <a:t>51</a:t>
            </a:r>
            <a:r>
              <a:rPr lang="pl-PL" altLang="de-DE" sz="1800" dirty="0">
                <a:latin typeface="Calibri" panose="020F0502020204030204" pitchFamily="34" charset="0"/>
              </a:rPr>
              <a:t> EUR F</a:t>
            </a:r>
            <a:r>
              <a:rPr lang="de-DE" altLang="de-DE" sz="1800" dirty="0">
                <a:latin typeface="Calibri" panose="020F0502020204030204" pitchFamily="34" charset="0"/>
              </a:rPr>
              <a:t>ördermittel für 442 Projekte/ </a:t>
            </a:r>
            <a:r>
              <a:rPr lang="pl-PL" altLang="de-DE" sz="1800" dirty="0">
                <a:solidFill>
                  <a:schemeClr val="accent1">
                    <a:lumMod val="75000"/>
                  </a:schemeClr>
                </a:solidFill>
                <a:latin typeface="Calibri" panose="020F0502020204030204" pitchFamily="34" charset="0"/>
              </a:rPr>
              <a:t>3.</a:t>
            </a:r>
            <a:r>
              <a:rPr lang="de-DE" altLang="de-DE" sz="1800" dirty="0">
                <a:solidFill>
                  <a:schemeClr val="accent1">
                    <a:lumMod val="75000"/>
                  </a:schemeClr>
                </a:solidFill>
                <a:latin typeface="Calibri" panose="020F0502020204030204" pitchFamily="34" charset="0"/>
              </a:rPr>
              <a:t>581</a:t>
            </a:r>
            <a:r>
              <a:rPr lang="pl-PL" altLang="de-DE" sz="1800" dirty="0">
                <a:solidFill>
                  <a:schemeClr val="accent1">
                    <a:lumMod val="75000"/>
                  </a:schemeClr>
                </a:solidFill>
                <a:latin typeface="Calibri" panose="020F0502020204030204" pitchFamily="34" charset="0"/>
              </a:rPr>
              <a:t>.</a:t>
            </a:r>
            <a:r>
              <a:rPr lang="de-DE" altLang="de-DE" sz="1800" dirty="0">
                <a:solidFill>
                  <a:schemeClr val="accent1">
                    <a:lumMod val="75000"/>
                  </a:schemeClr>
                </a:solidFill>
                <a:latin typeface="Calibri" panose="020F0502020204030204" pitchFamily="34" charset="0"/>
              </a:rPr>
              <a:t>247</a:t>
            </a:r>
            <a:r>
              <a:rPr lang="pl-PL" altLang="de-DE" sz="1800" dirty="0">
                <a:solidFill>
                  <a:schemeClr val="accent1">
                    <a:lumMod val="75000"/>
                  </a:schemeClr>
                </a:solidFill>
                <a:latin typeface="Calibri" panose="020F0502020204030204" pitchFamily="34" charset="0"/>
              </a:rPr>
              <a:t>,</a:t>
            </a:r>
            <a:r>
              <a:rPr lang="de-DE" altLang="de-DE" sz="1800" dirty="0">
                <a:solidFill>
                  <a:schemeClr val="accent1">
                    <a:lumMod val="75000"/>
                  </a:schemeClr>
                </a:solidFill>
                <a:latin typeface="Calibri" panose="020F0502020204030204" pitchFamily="34" charset="0"/>
              </a:rPr>
              <a:t>51</a:t>
            </a:r>
            <a:r>
              <a:rPr lang="pl-PL" altLang="de-DE" sz="1800" dirty="0">
                <a:solidFill>
                  <a:schemeClr val="accent1">
                    <a:lumMod val="75000"/>
                  </a:schemeClr>
                </a:solidFill>
                <a:latin typeface="Calibri" panose="020F0502020204030204" pitchFamily="34" charset="0"/>
              </a:rPr>
              <a:t> E</a:t>
            </a:r>
            <a:r>
              <a:rPr lang="de-DE" altLang="de-DE" sz="1800" dirty="0">
                <a:solidFill>
                  <a:schemeClr val="accent1">
                    <a:lumMod val="75000"/>
                  </a:schemeClr>
                </a:solidFill>
                <a:latin typeface="Calibri" panose="020F0502020204030204" pitchFamily="34" charset="0"/>
              </a:rPr>
              <a:t>UR </a:t>
            </a:r>
            <a:r>
              <a:rPr lang="pl-PL" altLang="de-DE" sz="1800" dirty="0">
                <a:solidFill>
                  <a:schemeClr val="accent1">
                    <a:lumMod val="75000"/>
                  </a:schemeClr>
                </a:solidFill>
                <a:latin typeface="Calibri" panose="020F0502020204030204" pitchFamily="34" charset="0"/>
              </a:rPr>
              <a:t>dofinansowania dla </a:t>
            </a:r>
            <a:r>
              <a:rPr lang="de-DE" altLang="de-DE" sz="1800" dirty="0">
                <a:solidFill>
                  <a:schemeClr val="accent1">
                    <a:lumMod val="75000"/>
                  </a:schemeClr>
                </a:solidFill>
                <a:latin typeface="Calibri" panose="020F0502020204030204" pitchFamily="34" charset="0"/>
              </a:rPr>
              <a:t>442 </a:t>
            </a:r>
            <a:r>
              <a:rPr lang="pl-PL" altLang="de-DE" sz="1800" dirty="0">
                <a:solidFill>
                  <a:schemeClr val="accent1">
                    <a:lumMod val="75000"/>
                  </a:schemeClr>
                </a:solidFill>
                <a:latin typeface="Calibri" panose="020F0502020204030204" pitchFamily="34" charset="0"/>
              </a:rPr>
              <a:t>projektów</a:t>
            </a:r>
          </a:p>
          <a:p>
            <a:pPr algn="just">
              <a:defRPr/>
            </a:pPr>
            <a:endParaRPr lang="de-DE" altLang="de-DE" sz="1800" dirty="0">
              <a:solidFill>
                <a:schemeClr val="accent2"/>
              </a:solidFill>
              <a:latin typeface="Calibri" panose="020F0502020204030204" pitchFamily="34" charset="0"/>
            </a:endParaRPr>
          </a:p>
          <a:p>
            <a:pPr algn="just">
              <a:defRPr/>
            </a:pPr>
            <a:r>
              <a:rPr lang="de-DE" altLang="de-DE" sz="1800" dirty="0">
                <a:latin typeface="Calibri" panose="020F0502020204030204" pitchFamily="34" charset="0"/>
              </a:rPr>
              <a:t>DE-Seite</a:t>
            </a:r>
            <a:r>
              <a:rPr lang="pl-PL" altLang="de-DE" sz="1800" dirty="0">
                <a:latin typeface="Calibri" panose="020F0502020204030204" pitchFamily="34" charset="0"/>
              </a:rPr>
              <a:t>/</a:t>
            </a:r>
            <a:r>
              <a:rPr lang="pl-PL" altLang="de-DE" sz="1800" dirty="0">
                <a:solidFill>
                  <a:schemeClr val="accent2"/>
                </a:solidFill>
                <a:latin typeface="Calibri" panose="020F0502020204030204" pitchFamily="34" charset="0"/>
              </a:rPr>
              <a:t> </a:t>
            </a:r>
            <a:r>
              <a:rPr lang="pl-PL" altLang="de-DE" sz="1800" dirty="0">
                <a:solidFill>
                  <a:srgbClr val="00B0F0"/>
                </a:solidFill>
                <a:latin typeface="Calibri" panose="020F0502020204030204" pitchFamily="34" charset="0"/>
              </a:rPr>
              <a:t>strona DE</a:t>
            </a:r>
            <a:r>
              <a:rPr lang="de-DE" altLang="de-DE" sz="1800" dirty="0">
                <a:solidFill>
                  <a:schemeClr val="accent2"/>
                </a:solidFill>
                <a:latin typeface="Calibri" panose="020F0502020204030204" pitchFamily="34" charset="0"/>
              </a:rPr>
              <a:t> – </a:t>
            </a:r>
            <a:r>
              <a:rPr lang="de-DE" sz="1800" dirty="0">
                <a:latin typeface="Calibri" panose="020F0502020204030204" pitchFamily="34" charset="0"/>
              </a:rPr>
              <a:t>2.608.330,46</a:t>
            </a:r>
            <a:r>
              <a:rPr lang="de-DE" sz="1800" dirty="0"/>
              <a:t> </a:t>
            </a:r>
            <a:r>
              <a:rPr lang="de-DE" altLang="de-DE" sz="1800" dirty="0">
                <a:latin typeface="Calibri" panose="020F0502020204030204" pitchFamily="34" charset="0"/>
              </a:rPr>
              <a:t>EUR Fördermittel für 3</a:t>
            </a:r>
            <a:r>
              <a:rPr lang="pl-PL" altLang="de-DE" sz="1800" dirty="0">
                <a:latin typeface="Calibri" panose="020F0502020204030204" pitchFamily="34" charset="0"/>
              </a:rPr>
              <a:t>39</a:t>
            </a:r>
            <a:r>
              <a:rPr lang="de-DE" altLang="de-DE" sz="1800" dirty="0">
                <a:latin typeface="Calibri" panose="020F0502020204030204" pitchFamily="34" charset="0"/>
              </a:rPr>
              <a:t> Projekte</a:t>
            </a:r>
            <a:r>
              <a:rPr lang="pl-PL" altLang="de-DE" sz="1800" dirty="0">
                <a:solidFill>
                  <a:schemeClr val="accent2"/>
                </a:solidFill>
                <a:latin typeface="Calibri" panose="020F0502020204030204" pitchFamily="34" charset="0"/>
              </a:rPr>
              <a:t>/ </a:t>
            </a:r>
            <a:r>
              <a:rPr lang="pl-PL" altLang="de-DE" sz="1800" dirty="0">
                <a:solidFill>
                  <a:schemeClr val="accent1">
                    <a:lumMod val="75000"/>
                  </a:schemeClr>
                </a:solidFill>
                <a:latin typeface="Calibri" panose="020F0502020204030204" pitchFamily="34" charset="0"/>
              </a:rPr>
              <a:t>2.</a:t>
            </a:r>
            <a:r>
              <a:rPr lang="de-DE" altLang="de-DE" sz="1800" dirty="0">
                <a:solidFill>
                  <a:schemeClr val="accent1">
                    <a:lumMod val="75000"/>
                  </a:schemeClr>
                </a:solidFill>
                <a:latin typeface="Calibri" panose="020F0502020204030204" pitchFamily="34" charset="0"/>
              </a:rPr>
              <a:t>462</a:t>
            </a:r>
            <a:r>
              <a:rPr lang="pl-PL" altLang="de-DE" sz="1800" dirty="0">
                <a:solidFill>
                  <a:schemeClr val="accent1">
                    <a:lumMod val="75000"/>
                  </a:schemeClr>
                </a:solidFill>
                <a:latin typeface="Calibri" panose="020F0502020204030204" pitchFamily="34" charset="0"/>
              </a:rPr>
              <a:t>.</a:t>
            </a:r>
            <a:r>
              <a:rPr lang="de-DE" altLang="de-DE" sz="1800" dirty="0">
                <a:solidFill>
                  <a:schemeClr val="accent1">
                    <a:lumMod val="75000"/>
                  </a:schemeClr>
                </a:solidFill>
                <a:latin typeface="Calibri" panose="020F0502020204030204" pitchFamily="34" charset="0"/>
              </a:rPr>
              <a:t>262</a:t>
            </a:r>
            <a:r>
              <a:rPr lang="pl-PL" altLang="de-DE" sz="1800" dirty="0">
                <a:solidFill>
                  <a:schemeClr val="accent1">
                    <a:lumMod val="75000"/>
                  </a:schemeClr>
                </a:solidFill>
                <a:latin typeface="Calibri" panose="020F0502020204030204" pitchFamily="34" charset="0"/>
              </a:rPr>
              <a:t>,</a:t>
            </a:r>
            <a:r>
              <a:rPr lang="de-DE" altLang="de-DE" sz="1800" dirty="0">
                <a:solidFill>
                  <a:schemeClr val="accent1">
                    <a:lumMod val="75000"/>
                  </a:schemeClr>
                </a:solidFill>
                <a:latin typeface="Calibri" panose="020F0502020204030204" pitchFamily="34" charset="0"/>
              </a:rPr>
              <a:t>24</a:t>
            </a:r>
            <a:r>
              <a:rPr lang="pl-PL" altLang="de-DE" sz="1800" dirty="0">
                <a:solidFill>
                  <a:schemeClr val="accent1">
                    <a:lumMod val="75000"/>
                  </a:schemeClr>
                </a:solidFill>
                <a:latin typeface="Calibri" panose="020F0502020204030204" pitchFamily="34" charset="0"/>
              </a:rPr>
              <a:t> EUR dofinansowania dla </a:t>
            </a:r>
            <a:r>
              <a:rPr lang="de-DE" altLang="de-DE" sz="1800" dirty="0">
                <a:solidFill>
                  <a:schemeClr val="accent1">
                    <a:lumMod val="75000"/>
                  </a:schemeClr>
                </a:solidFill>
                <a:latin typeface="Calibri" panose="020F0502020204030204" pitchFamily="34" charset="0"/>
              </a:rPr>
              <a:t>326</a:t>
            </a:r>
            <a:r>
              <a:rPr lang="pl-PL" altLang="de-DE" sz="1800" dirty="0">
                <a:solidFill>
                  <a:schemeClr val="accent1">
                    <a:lumMod val="75000"/>
                  </a:schemeClr>
                </a:solidFill>
                <a:latin typeface="Calibri" panose="020F0502020204030204" pitchFamily="34" charset="0"/>
              </a:rPr>
              <a:t> projektów</a:t>
            </a:r>
            <a:endParaRPr lang="de-DE" altLang="de-DE" sz="1800" dirty="0">
              <a:solidFill>
                <a:schemeClr val="accent1">
                  <a:lumMod val="75000"/>
                </a:schemeClr>
              </a:solidFill>
              <a:latin typeface="Calibri" panose="020F0502020204030204" pitchFamily="34" charset="0"/>
            </a:endParaRPr>
          </a:p>
          <a:p>
            <a:pPr algn="just">
              <a:defRPr/>
            </a:pPr>
            <a:endParaRPr lang="de-DE" altLang="de-DE" sz="1800" dirty="0">
              <a:solidFill>
                <a:srgbClr val="00B0F0"/>
              </a:solidFill>
              <a:latin typeface="Calibri" panose="020F0502020204030204" pitchFamily="34" charset="0"/>
            </a:endParaRPr>
          </a:p>
          <a:p>
            <a:pPr algn="just">
              <a:defRPr/>
            </a:pPr>
            <a:r>
              <a:rPr lang="de-DE" altLang="de-DE" sz="1800" dirty="0">
                <a:latin typeface="Calibri" panose="020F0502020204030204" pitchFamily="34" charset="0"/>
              </a:rPr>
              <a:t>Die Projekte sind in neun verschiedenen Förderbereichen angesiedelt = Vielfalt ist Trumpf in der DE/PL-Zusammenarbeit!</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projekty wpisują się we wszystkie 9 obszarów wsparcia = różnorodność triumfuje w polsko-niemieckiej współpracy!</a:t>
            </a:r>
            <a:endParaRPr lang="de-DE" altLang="de-DE" sz="1800" dirty="0">
              <a:solidFill>
                <a:srgbClr val="00B0F0"/>
              </a:solidFill>
              <a:latin typeface="Calibri" panose="020F0502020204030204" pitchFamily="34" charset="0"/>
            </a:endParaRPr>
          </a:p>
          <a:p>
            <a:pPr algn="just">
              <a:defRPr/>
            </a:pPr>
            <a:endParaRPr lang="de-DE" altLang="de-DE" dirty="0">
              <a:solidFill>
                <a:schemeClr val="accent2"/>
              </a:solidFill>
              <a:latin typeface="Calibri" panose="020F0502020204030204" pitchFamily="34" charset="0"/>
            </a:endParaRPr>
          </a:p>
        </p:txBody>
      </p:sp>
      <p:sp>
        <p:nvSpPr>
          <p:cNvPr id="9" name="Textfeld 8">
            <a:extLst>
              <a:ext uri="{FF2B5EF4-FFF2-40B4-BE49-F238E27FC236}">
                <a16:creationId xmlns:a16="http://schemas.microsoft.com/office/drawing/2014/main" id="{37F35C9E-2A42-465A-97F9-12763CADE270}"/>
              </a:ext>
            </a:extLst>
          </p:cNvPr>
          <p:cNvSpPr txBox="1">
            <a:spLocks noChangeArrowheads="1"/>
          </p:cNvSpPr>
          <p:nvPr/>
        </p:nvSpPr>
        <p:spPr bwMode="auto">
          <a:xfrm>
            <a:off x="1239500" y="177212"/>
            <a:ext cx="78507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de-DE" altLang="de-DE" b="1" dirty="0">
                <a:latin typeface="Calibri" panose="020F0502020204030204" pitchFamily="34" charset="0"/>
              </a:rPr>
              <a:t>Programm INTERREG: aktuelle Projekte</a:t>
            </a:r>
            <a:r>
              <a:rPr lang="pl-PL" altLang="de-DE" b="1" dirty="0">
                <a:latin typeface="Calibri" panose="020F0502020204030204" pitchFamily="34" charset="0"/>
              </a:rPr>
              <a:t>/ </a:t>
            </a:r>
            <a:r>
              <a:rPr lang="pl-PL" altLang="de-DE" b="1" dirty="0">
                <a:solidFill>
                  <a:srgbClr val="00B0F0"/>
                </a:solidFill>
                <a:latin typeface="Calibri" panose="020F0502020204030204" pitchFamily="34" charset="0"/>
              </a:rPr>
              <a:t>Program INTERREG: aktualne projekty </a:t>
            </a:r>
            <a:r>
              <a:rPr lang="de-DE" altLang="de-DE" b="1" dirty="0">
                <a:solidFill>
                  <a:srgbClr val="00B0F0"/>
                </a:solidFill>
                <a:latin typeface="Calibri" panose="020F0502020204030204" pitchFamily="34" charset="0"/>
              </a:rPr>
              <a:t> </a:t>
            </a:r>
          </a:p>
        </p:txBody>
      </p:sp>
    </p:spTree>
    <p:extLst>
      <p:ext uri="{BB962C8B-B14F-4D97-AF65-F5344CB8AC3E}">
        <p14:creationId xmlns:p14="http://schemas.microsoft.com/office/powerpoint/2010/main" val="2751188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pic>
        <p:nvPicPr>
          <p:cNvPr id="9" name="Picture 2" descr="http://www.dpv-cottbus.de/s/cc_images/teaserbox_4413324.jpg?t=1482161854">
            <a:extLst>
              <a:ext uri="{FF2B5EF4-FFF2-40B4-BE49-F238E27FC236}">
                <a16:creationId xmlns:a16="http://schemas.microsoft.com/office/drawing/2014/main" id="{A2EDFCCA-F0E4-4699-8046-C51823B3CF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7317" y="1268807"/>
            <a:ext cx="3265964" cy="244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Grafik 2">
            <a:extLst>
              <a:ext uri="{FF2B5EF4-FFF2-40B4-BE49-F238E27FC236}">
                <a16:creationId xmlns:a16="http://schemas.microsoft.com/office/drawing/2014/main" id="{1B162BF5-0D6E-46DE-90BC-DA7A95069C4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1205" y="2092279"/>
            <a:ext cx="2517654" cy="115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4" descr="Ein Bild, das Gras, draußen, stehend, Gruppe enthält.&#10;&#10;Automatisch generierte Beschreibung">
            <a:extLst>
              <a:ext uri="{FF2B5EF4-FFF2-40B4-BE49-F238E27FC236}">
                <a16:creationId xmlns:a16="http://schemas.microsoft.com/office/drawing/2014/main" id="{B9B72931-6A1D-41B9-B4DF-8F3B9FF34E65}"/>
              </a:ext>
            </a:extLst>
          </p:cNvPr>
          <p:cNvPicPr>
            <a:picLocks noChangeAspect="1"/>
          </p:cNvPicPr>
          <p:nvPr/>
        </p:nvPicPr>
        <p:blipFill>
          <a:blip r:embed="rId5"/>
          <a:stretch>
            <a:fillRect/>
          </a:stretch>
        </p:blipFill>
        <p:spPr>
          <a:xfrm>
            <a:off x="4837173" y="4045977"/>
            <a:ext cx="5648106" cy="2276230"/>
          </a:xfrm>
          <a:prstGeom prst="rect">
            <a:avLst/>
          </a:prstGeom>
        </p:spPr>
      </p:pic>
      <p:sp>
        <p:nvSpPr>
          <p:cNvPr id="16" name="Textfeld 15">
            <a:extLst>
              <a:ext uri="{FF2B5EF4-FFF2-40B4-BE49-F238E27FC236}">
                <a16:creationId xmlns:a16="http://schemas.microsoft.com/office/drawing/2014/main" id="{6051800C-32CC-4ED2-9A29-AD55647D079F}"/>
              </a:ext>
            </a:extLst>
          </p:cNvPr>
          <p:cNvSpPr txBox="1">
            <a:spLocks noChangeArrowheads="1"/>
          </p:cNvSpPr>
          <p:nvPr/>
        </p:nvSpPr>
        <p:spPr bwMode="auto">
          <a:xfrm>
            <a:off x="1239500" y="177212"/>
            <a:ext cx="78507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de-DE" altLang="de-DE" b="1" dirty="0">
                <a:latin typeface="Calibri" panose="020F0502020204030204" pitchFamily="34" charset="0"/>
              </a:rPr>
              <a:t>Programm INTERREG: </a:t>
            </a:r>
            <a:r>
              <a:rPr lang="pl-PL" altLang="de-DE" b="1" dirty="0" err="1">
                <a:latin typeface="Calibri" panose="020F0502020204030204" pitchFamily="34" charset="0"/>
              </a:rPr>
              <a:t>kleine</a:t>
            </a:r>
            <a:r>
              <a:rPr lang="de-DE" altLang="de-DE" b="1" dirty="0">
                <a:latin typeface="Calibri" panose="020F0502020204030204" pitchFamily="34" charset="0"/>
              </a:rPr>
              <a:t> Projekte</a:t>
            </a:r>
            <a:r>
              <a:rPr lang="pl-PL" altLang="de-DE" b="1" dirty="0">
                <a:latin typeface="Calibri" panose="020F0502020204030204" pitchFamily="34" charset="0"/>
              </a:rPr>
              <a:t>/ </a:t>
            </a:r>
            <a:r>
              <a:rPr lang="pl-PL" altLang="de-DE" b="1" dirty="0">
                <a:solidFill>
                  <a:srgbClr val="00B0F0"/>
                </a:solidFill>
                <a:latin typeface="Calibri" panose="020F0502020204030204" pitchFamily="34" charset="0"/>
              </a:rPr>
              <a:t>Program INTERREG: małe projekty </a:t>
            </a:r>
            <a:r>
              <a:rPr lang="de-DE" altLang="de-DE" b="1" dirty="0">
                <a:solidFill>
                  <a:srgbClr val="00B0F0"/>
                </a:solidFill>
                <a:latin typeface="Calibri" panose="020F0502020204030204" pitchFamily="34" charset="0"/>
              </a:rPr>
              <a:t> </a:t>
            </a:r>
          </a:p>
        </p:txBody>
      </p:sp>
      <p:pic>
        <p:nvPicPr>
          <p:cNvPr id="10" name="Grafik 7">
            <a:extLst>
              <a:ext uri="{FF2B5EF4-FFF2-40B4-BE49-F238E27FC236}">
                <a16:creationId xmlns:a16="http://schemas.microsoft.com/office/drawing/2014/main" id="{698497A7-708C-49FF-899C-E69D05402209}"/>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2636" y="4045977"/>
            <a:ext cx="3555101" cy="2289907"/>
          </a:xfrm>
          <a:prstGeom prst="rect">
            <a:avLst/>
          </a:prstGeom>
          <a:noFill/>
          <a:ln>
            <a:noFill/>
          </a:ln>
        </p:spPr>
      </p:pic>
    </p:spTree>
    <p:extLst>
      <p:ext uri="{BB962C8B-B14F-4D97-AF65-F5344CB8AC3E}">
        <p14:creationId xmlns:p14="http://schemas.microsoft.com/office/powerpoint/2010/main" val="386813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pic>
        <p:nvPicPr>
          <p:cNvPr id="11" name="Grafik 2">
            <a:extLst>
              <a:ext uri="{FF2B5EF4-FFF2-40B4-BE49-F238E27FC236}">
                <a16:creationId xmlns:a16="http://schemas.microsoft.com/office/drawing/2014/main" id="{1B162BF5-0D6E-46DE-90BC-DA7A95069C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39602" y="2290361"/>
            <a:ext cx="2190082" cy="100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feld 15">
            <a:extLst>
              <a:ext uri="{FF2B5EF4-FFF2-40B4-BE49-F238E27FC236}">
                <a16:creationId xmlns:a16="http://schemas.microsoft.com/office/drawing/2014/main" id="{6051800C-32CC-4ED2-9A29-AD55647D079F}"/>
              </a:ext>
            </a:extLst>
          </p:cNvPr>
          <p:cNvSpPr txBox="1">
            <a:spLocks noChangeArrowheads="1"/>
          </p:cNvSpPr>
          <p:nvPr/>
        </p:nvSpPr>
        <p:spPr bwMode="auto">
          <a:xfrm>
            <a:off x="1239500" y="177212"/>
            <a:ext cx="78507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de-DE" altLang="de-DE" b="1" dirty="0">
                <a:latin typeface="Calibri" panose="020F0502020204030204" pitchFamily="34" charset="0"/>
              </a:rPr>
              <a:t>Programm INTERREG: aktuelle Projekte</a:t>
            </a:r>
            <a:r>
              <a:rPr lang="pl-PL" altLang="de-DE" b="1" dirty="0">
                <a:latin typeface="Calibri" panose="020F0502020204030204" pitchFamily="34" charset="0"/>
              </a:rPr>
              <a:t>/                                 </a:t>
            </a:r>
            <a:r>
              <a:rPr lang="pl-PL" altLang="de-DE" b="1" dirty="0">
                <a:solidFill>
                  <a:srgbClr val="00B0F0"/>
                </a:solidFill>
                <a:latin typeface="Calibri" panose="020F0502020204030204" pitchFamily="34" charset="0"/>
              </a:rPr>
              <a:t>Program INTERREG: aktualne projekty </a:t>
            </a:r>
            <a:r>
              <a:rPr lang="de-DE" altLang="de-DE" b="1" dirty="0">
                <a:solidFill>
                  <a:srgbClr val="00B0F0"/>
                </a:solidFill>
                <a:latin typeface="Calibri" panose="020F0502020204030204" pitchFamily="34" charset="0"/>
              </a:rPr>
              <a:t> </a:t>
            </a:r>
          </a:p>
        </p:txBody>
      </p:sp>
      <p:pic>
        <p:nvPicPr>
          <p:cNvPr id="5" name="Grafik 4" descr="Ein Bild, das Person, draußen, Gebäude, Gruppe enthält.&#10;&#10;Automatisch generierte Beschreibung">
            <a:extLst>
              <a:ext uri="{FF2B5EF4-FFF2-40B4-BE49-F238E27FC236}">
                <a16:creationId xmlns:a16="http://schemas.microsoft.com/office/drawing/2014/main" id="{9D527349-BF97-40DB-8808-4BA2AF599582}"/>
              </a:ext>
            </a:extLst>
          </p:cNvPr>
          <p:cNvPicPr>
            <a:picLocks noChangeAspect="1"/>
          </p:cNvPicPr>
          <p:nvPr/>
        </p:nvPicPr>
        <p:blipFill>
          <a:blip r:embed="rId4"/>
          <a:stretch>
            <a:fillRect/>
          </a:stretch>
        </p:blipFill>
        <p:spPr>
          <a:xfrm>
            <a:off x="667739" y="4012920"/>
            <a:ext cx="3610368" cy="2361923"/>
          </a:xfrm>
          <a:prstGeom prst="rect">
            <a:avLst/>
          </a:prstGeom>
        </p:spPr>
      </p:pic>
      <p:pic>
        <p:nvPicPr>
          <p:cNvPr id="3" name="Grafik 2" descr="Ein Bild, das Person, drinnen, Sport, Gebäude enthält.&#10;&#10;Mit sehr hoher Zuverlässigkeit generierte Beschreibung">
            <a:extLst>
              <a:ext uri="{FF2B5EF4-FFF2-40B4-BE49-F238E27FC236}">
                <a16:creationId xmlns:a16="http://schemas.microsoft.com/office/drawing/2014/main" id="{107288F5-FF6E-42C9-ABBD-A4B657E66DB2}"/>
              </a:ext>
            </a:extLst>
          </p:cNvPr>
          <p:cNvPicPr>
            <a:picLocks noChangeAspect="1"/>
          </p:cNvPicPr>
          <p:nvPr/>
        </p:nvPicPr>
        <p:blipFill rotWithShape="1">
          <a:blip r:embed="rId5"/>
          <a:srcRect t="6239" b="26483"/>
          <a:stretch/>
        </p:blipFill>
        <p:spPr>
          <a:xfrm>
            <a:off x="667739" y="1516327"/>
            <a:ext cx="4444192" cy="2242480"/>
          </a:xfrm>
          <a:prstGeom prst="rect">
            <a:avLst/>
          </a:prstGeom>
        </p:spPr>
      </p:pic>
      <p:pic>
        <p:nvPicPr>
          <p:cNvPr id="7" name="Grafik 6">
            <a:extLst>
              <a:ext uri="{FF2B5EF4-FFF2-40B4-BE49-F238E27FC236}">
                <a16:creationId xmlns:a16="http://schemas.microsoft.com/office/drawing/2014/main" id="{580FED37-6928-432E-A254-519781294354}"/>
              </a:ext>
            </a:extLst>
          </p:cNvPr>
          <p:cNvPicPr>
            <a:picLocks noChangeAspect="1"/>
          </p:cNvPicPr>
          <p:nvPr/>
        </p:nvPicPr>
        <p:blipFill>
          <a:blip r:embed="rId6"/>
          <a:stretch>
            <a:fillRect/>
          </a:stretch>
        </p:blipFill>
        <p:spPr>
          <a:xfrm>
            <a:off x="4577400" y="4012920"/>
            <a:ext cx="3410719" cy="2361923"/>
          </a:xfrm>
          <a:prstGeom prst="rect">
            <a:avLst/>
          </a:prstGeom>
        </p:spPr>
      </p:pic>
      <p:pic>
        <p:nvPicPr>
          <p:cNvPr id="12" name="Grafik 11">
            <a:extLst>
              <a:ext uri="{FF2B5EF4-FFF2-40B4-BE49-F238E27FC236}">
                <a16:creationId xmlns:a16="http://schemas.microsoft.com/office/drawing/2014/main" id="{B8C81A86-104E-4E0B-B77F-D1299D33D491}"/>
              </a:ext>
            </a:extLst>
          </p:cNvPr>
          <p:cNvPicPr>
            <a:picLocks noChangeAspect="1"/>
          </p:cNvPicPr>
          <p:nvPr/>
        </p:nvPicPr>
        <p:blipFill>
          <a:blip r:embed="rId7"/>
          <a:stretch>
            <a:fillRect/>
          </a:stretch>
        </p:blipFill>
        <p:spPr>
          <a:xfrm>
            <a:off x="8437413" y="1493626"/>
            <a:ext cx="3493330" cy="4941165"/>
          </a:xfrm>
          <a:prstGeom prst="rect">
            <a:avLst/>
          </a:prstGeom>
        </p:spPr>
      </p:pic>
    </p:spTree>
    <p:extLst>
      <p:ext uri="{BB962C8B-B14F-4D97-AF65-F5344CB8AC3E}">
        <p14:creationId xmlns:p14="http://schemas.microsoft.com/office/powerpoint/2010/main" val="1777694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sp>
        <p:nvSpPr>
          <p:cNvPr id="16" name="Textfeld 15">
            <a:extLst>
              <a:ext uri="{FF2B5EF4-FFF2-40B4-BE49-F238E27FC236}">
                <a16:creationId xmlns:a16="http://schemas.microsoft.com/office/drawing/2014/main" id="{6051800C-32CC-4ED2-9A29-AD55647D079F}"/>
              </a:ext>
            </a:extLst>
          </p:cNvPr>
          <p:cNvSpPr txBox="1">
            <a:spLocks noChangeArrowheads="1"/>
          </p:cNvSpPr>
          <p:nvPr/>
        </p:nvSpPr>
        <p:spPr bwMode="auto">
          <a:xfrm>
            <a:off x="1239500" y="177212"/>
            <a:ext cx="78507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de-DE" altLang="de-DE" b="1" dirty="0">
                <a:latin typeface="Calibri" panose="020F0502020204030204" pitchFamily="34" charset="0"/>
              </a:rPr>
              <a:t>Programm INTERREG: aktuelle </a:t>
            </a:r>
            <a:r>
              <a:rPr lang="pl-PL" altLang="de-DE" b="1" dirty="0" err="1">
                <a:latin typeface="Calibri" panose="020F0502020204030204" pitchFamily="34" charset="0"/>
              </a:rPr>
              <a:t>Ergebnisse</a:t>
            </a:r>
            <a:r>
              <a:rPr lang="pl-PL" altLang="de-DE" b="1" dirty="0">
                <a:latin typeface="Calibri" panose="020F0502020204030204" pitchFamily="34" charset="0"/>
              </a:rPr>
              <a:t>/ </a:t>
            </a:r>
            <a:r>
              <a:rPr lang="pl-PL" altLang="de-DE" b="1" dirty="0">
                <a:solidFill>
                  <a:srgbClr val="00B0F0"/>
                </a:solidFill>
                <a:latin typeface="Calibri" panose="020F0502020204030204" pitchFamily="34" charset="0"/>
              </a:rPr>
              <a:t>Program INTERREG: aktualne wyniki</a:t>
            </a:r>
            <a:r>
              <a:rPr lang="de-DE" altLang="de-DE" b="1" dirty="0">
                <a:solidFill>
                  <a:srgbClr val="00B0F0"/>
                </a:solidFill>
                <a:latin typeface="Calibri" panose="020F0502020204030204" pitchFamily="34" charset="0"/>
              </a:rPr>
              <a:t> </a:t>
            </a:r>
          </a:p>
        </p:txBody>
      </p:sp>
      <p:sp>
        <p:nvSpPr>
          <p:cNvPr id="2" name="Rectangle 5">
            <a:extLst>
              <a:ext uri="{FF2B5EF4-FFF2-40B4-BE49-F238E27FC236}">
                <a16:creationId xmlns:a16="http://schemas.microsoft.com/office/drawing/2014/main" id="{A0155D2C-8BE6-442B-91AC-607710F1FED1}"/>
              </a:ext>
            </a:extLst>
          </p:cNvPr>
          <p:cNvSpPr>
            <a:spLocks noChangeArrowheads="1"/>
          </p:cNvSpPr>
          <p:nvPr/>
        </p:nvSpPr>
        <p:spPr bwMode="auto">
          <a:xfrm>
            <a:off x="487363" y="1366838"/>
            <a:ext cx="9719317" cy="479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285750" indent="-285750">
              <a:buFontTx/>
              <a:buChar char="-"/>
            </a:pPr>
            <a:r>
              <a:rPr lang="pl-PL" altLang="de-DE" dirty="0">
                <a:solidFill>
                  <a:schemeClr val="tx1"/>
                </a:solidFill>
                <a:latin typeface="Calibri" panose="020F0502020204030204" pitchFamily="34" charset="0"/>
              </a:rPr>
              <a:t>27 </a:t>
            </a:r>
            <a:r>
              <a:rPr lang="de-DE" dirty="0">
                <a:solidFill>
                  <a:schemeClr val="tx1"/>
                </a:solidFill>
                <a:latin typeface="Calibri" panose="020F0502020204030204" pitchFamily="34" charset="0"/>
              </a:rPr>
              <a:t>grenzüberschreitende Tourismusprodukte</a:t>
            </a:r>
            <a:endParaRPr lang="pl-PL" dirty="0">
              <a:solidFill>
                <a:schemeClr val="tx1"/>
              </a:solidFill>
              <a:latin typeface="Calibri" panose="020F0502020204030204" pitchFamily="34" charset="0"/>
            </a:endParaRPr>
          </a:p>
          <a:p>
            <a:pPr marL="285750" indent="-285750">
              <a:buFontTx/>
              <a:buChar char="-"/>
            </a:pPr>
            <a:r>
              <a:rPr lang="pl-PL" dirty="0">
                <a:solidFill>
                  <a:schemeClr val="tx1"/>
                </a:solidFill>
                <a:latin typeface="Calibri" panose="020F0502020204030204" pitchFamily="34" charset="0"/>
              </a:rPr>
              <a:t>190 </a:t>
            </a:r>
            <a:r>
              <a:rPr lang="de-DE" dirty="0">
                <a:solidFill>
                  <a:schemeClr val="tx1"/>
                </a:solidFill>
                <a:latin typeface="Calibri" panose="020F0502020204030204" pitchFamily="34" charset="0"/>
              </a:rPr>
              <a:t>Sprachausbildung</a:t>
            </a:r>
            <a:r>
              <a:rPr lang="pl-PL" dirty="0">
                <a:solidFill>
                  <a:schemeClr val="tx1"/>
                </a:solidFill>
                <a:latin typeface="Calibri" panose="020F0502020204030204" pitchFamily="34" charset="0"/>
              </a:rPr>
              <a:t>en</a:t>
            </a:r>
            <a:r>
              <a:rPr lang="de-DE" dirty="0">
                <a:solidFill>
                  <a:schemeClr val="tx1"/>
                </a:solidFill>
                <a:latin typeface="Calibri" panose="020F0502020204030204" pitchFamily="34" charset="0"/>
              </a:rPr>
              <a:t>, Berufsausbildung</a:t>
            </a:r>
            <a:r>
              <a:rPr lang="pl-PL" dirty="0">
                <a:solidFill>
                  <a:schemeClr val="tx1"/>
                </a:solidFill>
                <a:latin typeface="Calibri" panose="020F0502020204030204" pitchFamily="34" charset="0"/>
              </a:rPr>
              <a:t>en</a:t>
            </a:r>
            <a:r>
              <a:rPr lang="de-DE" dirty="0">
                <a:solidFill>
                  <a:schemeClr val="tx1"/>
                </a:solidFill>
                <a:latin typeface="Calibri" panose="020F0502020204030204" pitchFamily="34" charset="0"/>
              </a:rPr>
              <a:t>, Workshops</a:t>
            </a:r>
            <a:endParaRPr lang="pl-PL" dirty="0">
              <a:solidFill>
                <a:schemeClr val="tx1"/>
              </a:solidFill>
              <a:latin typeface="Calibri" panose="020F0502020204030204" pitchFamily="34" charset="0"/>
            </a:endParaRPr>
          </a:p>
          <a:p>
            <a:pPr marL="285750" indent="-285750">
              <a:buFontTx/>
              <a:buChar char="-"/>
            </a:pPr>
            <a:r>
              <a:rPr lang="pl-PL" dirty="0">
                <a:solidFill>
                  <a:schemeClr val="tx1"/>
                </a:solidFill>
                <a:latin typeface="Calibri" panose="020F0502020204030204" pitchFamily="34" charset="0"/>
              </a:rPr>
              <a:t>275 </a:t>
            </a:r>
            <a:r>
              <a:rPr lang="de-DE" dirty="0">
                <a:solidFill>
                  <a:schemeClr val="tx1"/>
                </a:solidFill>
                <a:latin typeface="Calibri" panose="020F0502020204030204" pitchFamily="34" charset="0"/>
              </a:rPr>
              <a:t>Teilnehmer am Sprachkurs des Nachbarn  </a:t>
            </a:r>
            <a:endParaRPr lang="pl-PL" dirty="0">
              <a:solidFill>
                <a:schemeClr val="tx1"/>
              </a:solidFill>
              <a:latin typeface="Calibri" panose="020F0502020204030204" pitchFamily="34" charset="0"/>
            </a:endParaRPr>
          </a:p>
          <a:p>
            <a:pPr marL="285750" indent="-285750">
              <a:buFontTx/>
              <a:buChar char="-"/>
            </a:pPr>
            <a:r>
              <a:rPr lang="pl-PL" dirty="0">
                <a:solidFill>
                  <a:schemeClr val="tx1"/>
                </a:solidFill>
                <a:latin typeface="Calibri" panose="020F0502020204030204" pitchFamily="34" charset="0"/>
              </a:rPr>
              <a:t>22 </a:t>
            </a:r>
            <a:r>
              <a:rPr lang="de-DE" dirty="0">
                <a:solidFill>
                  <a:schemeClr val="tx1"/>
                </a:solidFill>
                <a:latin typeface="Calibri" panose="020F0502020204030204" pitchFamily="34" charset="0"/>
              </a:rPr>
              <a:t>Projekte zur Unterstützung der Menschen mit Behinderungen </a:t>
            </a:r>
            <a:endParaRPr lang="pl-PL" dirty="0">
              <a:solidFill>
                <a:schemeClr val="tx1"/>
              </a:solidFill>
              <a:latin typeface="Calibri" panose="020F0502020204030204" pitchFamily="34" charset="0"/>
            </a:endParaRPr>
          </a:p>
          <a:p>
            <a:pPr marL="285750" indent="-285750">
              <a:buFontTx/>
              <a:buChar char="-"/>
            </a:pPr>
            <a:r>
              <a:rPr lang="pl-PL" dirty="0">
                <a:solidFill>
                  <a:schemeClr val="tx1"/>
                </a:solidFill>
                <a:latin typeface="Calibri" panose="020F0502020204030204" pitchFamily="34" charset="0"/>
              </a:rPr>
              <a:t>23 </a:t>
            </a:r>
            <a:r>
              <a:rPr lang="de-DE" dirty="0">
                <a:solidFill>
                  <a:schemeClr val="tx1"/>
                </a:solidFill>
                <a:latin typeface="Calibri" panose="020F0502020204030204" pitchFamily="34" charset="0"/>
              </a:rPr>
              <a:t>Bildungseinrichtungen, die Unterstützung erhalten haben </a:t>
            </a:r>
            <a:endParaRPr lang="pl-PL" dirty="0">
              <a:solidFill>
                <a:schemeClr val="tx1"/>
              </a:solidFill>
              <a:latin typeface="Calibri" panose="020F0502020204030204" pitchFamily="34" charset="0"/>
            </a:endParaRPr>
          </a:p>
          <a:p>
            <a:pPr marL="285750" indent="-285750">
              <a:buFontTx/>
              <a:buChar char="-"/>
            </a:pPr>
            <a:r>
              <a:rPr lang="pl-PL" dirty="0">
                <a:solidFill>
                  <a:schemeClr val="tx1"/>
                </a:solidFill>
                <a:latin typeface="Calibri" panose="020F0502020204030204" pitchFamily="34" charset="0"/>
              </a:rPr>
              <a:t>54.000 </a:t>
            </a:r>
            <a:r>
              <a:rPr lang="de-DE" dirty="0">
                <a:solidFill>
                  <a:schemeClr val="tx1"/>
                </a:solidFill>
                <a:latin typeface="Calibri" panose="020F0502020204030204" pitchFamily="34" charset="0"/>
              </a:rPr>
              <a:t>Teilnehmer an Kleinprojekten </a:t>
            </a:r>
            <a:endParaRPr lang="pl-PL" dirty="0">
              <a:solidFill>
                <a:schemeClr val="tx1"/>
              </a:solidFill>
              <a:latin typeface="Calibri" panose="020F0502020204030204" pitchFamily="34" charset="0"/>
            </a:endParaRPr>
          </a:p>
          <a:p>
            <a:pPr marL="285750" indent="-285750">
              <a:buFontTx/>
              <a:buChar char="-"/>
            </a:pPr>
            <a:r>
              <a:rPr lang="pl-PL" dirty="0">
                <a:solidFill>
                  <a:schemeClr val="tx1"/>
                </a:solidFill>
                <a:latin typeface="Calibri" panose="020F0502020204030204" pitchFamily="34" charset="0"/>
              </a:rPr>
              <a:t>156 </a:t>
            </a:r>
            <a:r>
              <a:rPr lang="de-DE" dirty="0">
                <a:solidFill>
                  <a:schemeClr val="tx1"/>
                </a:solidFill>
                <a:latin typeface="Calibri" panose="020F0502020204030204" pitchFamily="34" charset="0"/>
              </a:rPr>
              <a:t>Träger, die Kleinprojekte durchgeführt haben </a:t>
            </a:r>
            <a:endParaRPr lang="pl-PL" dirty="0">
              <a:solidFill>
                <a:schemeClr val="tx1"/>
              </a:solidFill>
              <a:latin typeface="Calibri" panose="020F0502020204030204" pitchFamily="34" charset="0"/>
            </a:endParaRPr>
          </a:p>
          <a:p>
            <a:pPr hangingPunct="1">
              <a:lnSpc>
                <a:spcPct val="100000"/>
              </a:lnSpc>
              <a:buClrTx/>
              <a:buFontTx/>
              <a:buNone/>
            </a:pPr>
            <a:endParaRPr lang="pl-PL" altLang="de-DE" dirty="0">
              <a:latin typeface="Calibri" panose="020F0502020204030204" pitchFamily="34" charset="0"/>
            </a:endParaRPr>
          </a:p>
          <a:p>
            <a:pPr hangingPunct="1">
              <a:lnSpc>
                <a:spcPct val="100000"/>
              </a:lnSpc>
              <a:buClrTx/>
              <a:buFontTx/>
              <a:buNone/>
            </a:pPr>
            <a:endParaRPr lang="pl-PL" altLang="de-DE" dirty="0">
              <a:latin typeface="Calibri" panose="020F0502020204030204" pitchFamily="34" charset="0"/>
            </a:endParaRPr>
          </a:p>
          <a:p>
            <a:pPr hangingPunct="1">
              <a:lnSpc>
                <a:spcPct val="100000"/>
              </a:lnSpc>
              <a:buClrTx/>
              <a:buFontTx/>
              <a:buNone/>
            </a:pPr>
            <a:r>
              <a:rPr lang="pl-PL" altLang="de-DE" dirty="0">
                <a:solidFill>
                  <a:srgbClr val="00B0F0"/>
                </a:solidFill>
                <a:latin typeface="Calibri" panose="020F0502020204030204" pitchFamily="34" charset="0"/>
              </a:rPr>
              <a:t>- </a:t>
            </a:r>
            <a:r>
              <a:rPr lang="pl-PL" altLang="de-DE" dirty="0">
                <a:latin typeface="Calibri" panose="020F0502020204030204" pitchFamily="34" charset="0"/>
              </a:rPr>
              <a:t>   </a:t>
            </a:r>
            <a:r>
              <a:rPr lang="pl-PL" altLang="de-DE" dirty="0">
                <a:solidFill>
                  <a:srgbClr val="00B0F0"/>
                </a:solidFill>
                <a:latin typeface="Calibri" panose="020F0502020204030204" pitchFamily="34" charset="0"/>
              </a:rPr>
              <a:t>27 transgranicznych produktów turystycznych</a:t>
            </a:r>
          </a:p>
          <a:p>
            <a:pPr marL="285750" indent="-285750">
              <a:buFontTx/>
              <a:buChar char="-"/>
            </a:pPr>
            <a:r>
              <a:rPr lang="pl-PL" altLang="de-DE" dirty="0">
                <a:solidFill>
                  <a:srgbClr val="00B0F0"/>
                </a:solidFill>
                <a:latin typeface="Calibri" panose="020F0502020204030204" pitchFamily="34" charset="0"/>
              </a:rPr>
              <a:t>190 </a:t>
            </a:r>
            <a:r>
              <a:rPr lang="pl-PL" dirty="0">
                <a:solidFill>
                  <a:srgbClr val="00B0F0"/>
                </a:solidFill>
                <a:latin typeface="Calibri" panose="020F0502020204030204" pitchFamily="34" charset="0"/>
              </a:rPr>
              <a:t>szkoleń językowych, zawodowych, warsztatów</a:t>
            </a:r>
          </a:p>
          <a:p>
            <a:pPr marL="285750" indent="-285750">
              <a:buFontTx/>
              <a:buChar char="-"/>
            </a:pPr>
            <a:r>
              <a:rPr lang="pl-PL" dirty="0">
                <a:solidFill>
                  <a:srgbClr val="00B0F0"/>
                </a:solidFill>
                <a:latin typeface="Calibri" panose="020F0502020204030204" pitchFamily="34" charset="0"/>
              </a:rPr>
              <a:t>275 uczestników kursów języka sąsiada </a:t>
            </a:r>
          </a:p>
          <a:p>
            <a:pPr marL="285750" indent="-285750">
              <a:buFontTx/>
              <a:buChar char="-"/>
            </a:pPr>
            <a:r>
              <a:rPr lang="pl-PL" dirty="0">
                <a:solidFill>
                  <a:srgbClr val="00B0F0"/>
                </a:solidFill>
                <a:latin typeface="Calibri" panose="020F0502020204030204" pitchFamily="34" charset="0"/>
              </a:rPr>
              <a:t>22 projekty wspierające osoby z niepełnosprawnością </a:t>
            </a:r>
          </a:p>
          <a:p>
            <a:pPr marL="285750" indent="-285750">
              <a:buFontTx/>
              <a:buChar char="-"/>
            </a:pPr>
            <a:r>
              <a:rPr lang="pl-PL" altLang="de-DE" dirty="0">
                <a:solidFill>
                  <a:srgbClr val="00B0F0"/>
                </a:solidFill>
                <a:latin typeface="Calibri" panose="020F0502020204030204" pitchFamily="34" charset="0"/>
              </a:rPr>
              <a:t>23 placówki oświatowe, które uzyskały wsparcie</a:t>
            </a:r>
          </a:p>
          <a:p>
            <a:pPr marL="285750" indent="-285750">
              <a:buFontTx/>
              <a:buChar char="-"/>
            </a:pPr>
            <a:r>
              <a:rPr lang="pl-PL" altLang="de-DE" dirty="0">
                <a:solidFill>
                  <a:srgbClr val="00B0F0"/>
                </a:solidFill>
                <a:latin typeface="Calibri" panose="020F0502020204030204" pitchFamily="34" charset="0"/>
              </a:rPr>
              <a:t>54.000 </a:t>
            </a:r>
            <a:r>
              <a:rPr lang="pl-PL" dirty="0">
                <a:solidFill>
                  <a:srgbClr val="00B0F0"/>
                </a:solidFill>
                <a:latin typeface="Calibri" panose="020F0502020204030204" pitchFamily="34" charset="0"/>
              </a:rPr>
              <a:t>osób uczestniczących w małych projektach</a:t>
            </a:r>
          </a:p>
          <a:p>
            <a:pPr marL="285750" indent="-285750">
              <a:buFontTx/>
              <a:buChar char="-"/>
            </a:pPr>
            <a:r>
              <a:rPr lang="pl-PL" altLang="de-DE" dirty="0">
                <a:solidFill>
                  <a:srgbClr val="00B0F0"/>
                </a:solidFill>
                <a:latin typeface="Calibri" panose="020F0502020204030204" pitchFamily="34" charset="0"/>
              </a:rPr>
              <a:t>156 </a:t>
            </a:r>
            <a:r>
              <a:rPr lang="pl-PL" dirty="0">
                <a:solidFill>
                  <a:srgbClr val="00B0F0"/>
                </a:solidFill>
                <a:latin typeface="Calibri" panose="020F0502020204030204" pitchFamily="34" charset="0"/>
              </a:rPr>
              <a:t>podmiotów, które realizowały mikroprojekty </a:t>
            </a:r>
          </a:p>
          <a:p>
            <a:endParaRPr lang="pl-PL" altLang="de-DE" dirty="0">
              <a:highlight>
                <a:srgbClr val="FFFF00"/>
              </a:highlight>
              <a:latin typeface="Calibri" panose="020F0502020204030204" pitchFamily="34" charset="0"/>
            </a:endParaRPr>
          </a:p>
        </p:txBody>
      </p:sp>
      <p:pic>
        <p:nvPicPr>
          <p:cNvPr id="1028" name="Picture 4" descr="https://poradniksukces.com/wp/wp-content/uploads/2016/05/succe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8619" y="1922935"/>
            <a:ext cx="4165280" cy="2336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655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pic>
        <p:nvPicPr>
          <p:cNvPr id="23" name="Grafik 2">
            <a:extLst>
              <a:ext uri="{FF2B5EF4-FFF2-40B4-BE49-F238E27FC236}">
                <a16:creationId xmlns:a16="http://schemas.microsoft.com/office/drawing/2014/main" id="{FCF7504C-EDF5-46E4-9AA4-A19D853D33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12627" y="5495486"/>
            <a:ext cx="2052906" cy="94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7">
            <a:extLst>
              <a:ext uri="{FF2B5EF4-FFF2-40B4-BE49-F238E27FC236}">
                <a16:creationId xmlns:a16="http://schemas.microsoft.com/office/drawing/2014/main" id="{1E28ECE8-6DCD-4473-A755-2C7CDC0E44F4}"/>
              </a:ext>
            </a:extLst>
          </p:cNvPr>
          <p:cNvSpPr txBox="1">
            <a:spLocks noChangeArrowheads="1"/>
          </p:cNvSpPr>
          <p:nvPr/>
        </p:nvSpPr>
        <p:spPr bwMode="auto">
          <a:xfrm>
            <a:off x="591451" y="1144660"/>
            <a:ext cx="9257943"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5750" indent="-285750">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973138" indent="-457200">
              <a:defRPr sz="2400">
                <a:solidFill>
                  <a:schemeClr val="tx1"/>
                </a:solidFill>
                <a:latin typeface="Times New Roman" panose="02020603050405020304" pitchFamily="18" charset="0"/>
                <a:cs typeface="Arial" panose="020B0604020202020204" pitchFamily="34" charset="0"/>
              </a:defRPr>
            </a:lvl5pPr>
            <a:lvl6pPr marL="14303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18875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23447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28019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marL="0" indent="0" algn="just">
              <a:spcBef>
                <a:spcPct val="50000"/>
              </a:spcBef>
              <a:defRPr/>
            </a:pPr>
            <a:r>
              <a:rPr lang="de-DE" altLang="de-DE" sz="2200" b="1" u="sng" dirty="0">
                <a:latin typeface="Calibri" panose="020F0502020204030204" pitchFamily="34" charset="0"/>
              </a:rPr>
              <a:t>DIALOG / </a:t>
            </a:r>
            <a:r>
              <a:rPr lang="de-DE" altLang="de-DE" sz="2200" b="1" u="sng" dirty="0">
                <a:solidFill>
                  <a:schemeClr val="accent1">
                    <a:lumMod val="75000"/>
                  </a:schemeClr>
                </a:solidFill>
                <a:latin typeface="Calibri" panose="020F0502020204030204" pitchFamily="34" charset="0"/>
              </a:rPr>
              <a:t>DIALOG</a:t>
            </a:r>
          </a:p>
          <a:p>
            <a:pPr>
              <a:defRPr/>
            </a:pPr>
            <a:r>
              <a:rPr lang="de-DE" sz="1800" dirty="0">
                <a:latin typeface="Calibri" panose="020F0502020204030204" pitchFamily="34" charset="0"/>
                <a:cs typeface="Arial" charset="0"/>
              </a:rPr>
              <a:t>Projektpartner (PP) </a:t>
            </a:r>
            <a:r>
              <a:rPr lang="pl-PL" sz="1800" dirty="0">
                <a:latin typeface="Calibri" panose="020F0502020204030204" pitchFamily="34" charset="0"/>
                <a:cs typeface="Arial" charset="0"/>
              </a:rPr>
              <a:t>/</a:t>
            </a:r>
            <a:r>
              <a:rPr lang="pl-PL" sz="1800" dirty="0">
                <a:solidFill>
                  <a:schemeClr val="accent2"/>
                </a:solidFill>
                <a:latin typeface="Calibri" panose="020F0502020204030204" pitchFamily="34" charset="0"/>
                <a:cs typeface="Arial" charset="0"/>
              </a:rPr>
              <a:t> </a:t>
            </a:r>
            <a:r>
              <a:rPr lang="pl-PL" sz="1800" dirty="0">
                <a:solidFill>
                  <a:srgbClr val="00B0F0"/>
                </a:solidFill>
                <a:latin typeface="Calibri" panose="020F0502020204030204" pitchFamily="34" charset="0"/>
                <a:cs typeface="Arial" charset="0"/>
              </a:rPr>
              <a:t>partnerzy projektu</a:t>
            </a:r>
            <a:r>
              <a:rPr lang="de-DE" sz="1800" dirty="0">
                <a:solidFill>
                  <a:schemeClr val="accent2"/>
                </a:solidFill>
                <a:latin typeface="Calibri" panose="020F0502020204030204" pitchFamily="34" charset="0"/>
                <a:cs typeface="Arial" charset="0"/>
              </a:rPr>
              <a:t>: </a:t>
            </a:r>
            <a:r>
              <a:rPr lang="de-DE" sz="1800" dirty="0">
                <a:latin typeface="Calibri" panose="020F0502020204030204" pitchFamily="34" charset="0"/>
                <a:cs typeface="Arial" charset="0"/>
              </a:rPr>
              <a:t>LP – ER Pro Europa Viadrina DE, PP2 – ER PEV PL, </a:t>
            </a:r>
          </a:p>
          <a:p>
            <a:pPr>
              <a:defRPr/>
            </a:pPr>
            <a:r>
              <a:rPr lang="de-DE" sz="1800" dirty="0">
                <a:latin typeface="Calibri" panose="020F0502020204030204" pitchFamily="34" charset="0"/>
                <a:cs typeface="Arial" charset="0"/>
              </a:rPr>
              <a:t>PP3 – ER </a:t>
            </a:r>
            <a:r>
              <a:rPr lang="de-DE" sz="1800" dirty="0" err="1">
                <a:latin typeface="Calibri" panose="020F0502020204030204" pitchFamily="34" charset="0"/>
                <a:cs typeface="Arial" charset="0"/>
              </a:rPr>
              <a:t>Sprewa</a:t>
            </a:r>
            <a:r>
              <a:rPr lang="de-DE" sz="1800" dirty="0">
                <a:latin typeface="Calibri" panose="020F0502020204030204" pitchFamily="34" charset="0"/>
                <a:cs typeface="Arial" charset="0"/>
              </a:rPr>
              <a:t>-</a:t>
            </a:r>
            <a:r>
              <a:rPr lang="de-DE" sz="1800" dirty="0" err="1">
                <a:latin typeface="Calibri" panose="020F0502020204030204" pitchFamily="34" charset="0"/>
                <a:cs typeface="Arial" charset="0"/>
              </a:rPr>
              <a:t>Nysa</a:t>
            </a:r>
            <a:r>
              <a:rPr lang="de-DE" sz="1800" dirty="0">
                <a:latin typeface="Calibri" panose="020F0502020204030204" pitchFamily="34" charset="0"/>
                <a:cs typeface="Arial" charset="0"/>
              </a:rPr>
              <a:t>-B</a:t>
            </a:r>
            <a:r>
              <a:rPr lang="pl-PL" sz="1800" dirty="0">
                <a:latin typeface="Calibri" panose="020F0502020204030204" pitchFamily="34" charset="0"/>
                <a:cs typeface="Arial" charset="0"/>
              </a:rPr>
              <a:t>ó</a:t>
            </a:r>
            <a:r>
              <a:rPr lang="de-DE" sz="1800" dirty="0" err="1">
                <a:latin typeface="Calibri" panose="020F0502020204030204" pitchFamily="34" charset="0"/>
                <a:cs typeface="Arial" charset="0"/>
              </a:rPr>
              <a:t>br</a:t>
            </a:r>
            <a:r>
              <a:rPr lang="de-DE" sz="1800" dirty="0">
                <a:latin typeface="Calibri" panose="020F0502020204030204" pitchFamily="34" charset="0"/>
                <a:cs typeface="Arial" charset="0"/>
              </a:rPr>
              <a:t>, PP4 – ER Spree-Neiße-</a:t>
            </a:r>
            <a:r>
              <a:rPr lang="de-DE" sz="1800" dirty="0" err="1">
                <a:latin typeface="Calibri" panose="020F0502020204030204" pitchFamily="34" charset="0"/>
                <a:cs typeface="Arial" charset="0"/>
              </a:rPr>
              <a:t>Bober</a:t>
            </a:r>
            <a:endParaRPr lang="de-DE" sz="1800" dirty="0">
              <a:latin typeface="Calibri" panose="020F0502020204030204" pitchFamily="34" charset="0"/>
              <a:cs typeface="Arial" charset="0"/>
            </a:endParaRPr>
          </a:p>
          <a:p>
            <a:pPr>
              <a:defRPr/>
            </a:pPr>
            <a:r>
              <a:rPr lang="de-DE" sz="1800" dirty="0">
                <a:latin typeface="Calibri" panose="020F0502020204030204" pitchFamily="34" charset="0"/>
                <a:cs typeface="Arial" charset="0"/>
              </a:rPr>
              <a:t>Laufzeit </a:t>
            </a:r>
            <a:r>
              <a:rPr lang="pl-PL" sz="1800" dirty="0">
                <a:latin typeface="Calibri" panose="020F0502020204030204" pitchFamily="34" charset="0"/>
                <a:cs typeface="Arial" charset="0"/>
              </a:rPr>
              <a:t>/</a:t>
            </a:r>
            <a:r>
              <a:rPr lang="pl-PL" sz="1800" dirty="0">
                <a:solidFill>
                  <a:schemeClr val="accent2"/>
                </a:solidFill>
                <a:latin typeface="Calibri" panose="020F0502020204030204" pitchFamily="34" charset="0"/>
                <a:cs typeface="Arial" charset="0"/>
              </a:rPr>
              <a:t> </a:t>
            </a:r>
            <a:r>
              <a:rPr lang="pl-PL" sz="1800" dirty="0">
                <a:solidFill>
                  <a:srgbClr val="00B0F0"/>
                </a:solidFill>
                <a:latin typeface="Calibri" panose="020F0502020204030204" pitchFamily="34" charset="0"/>
                <a:cs typeface="Arial" charset="0"/>
              </a:rPr>
              <a:t>okres realizacji</a:t>
            </a:r>
            <a:r>
              <a:rPr lang="de-DE" sz="1800" dirty="0">
                <a:solidFill>
                  <a:schemeClr val="accent2"/>
                </a:solidFill>
                <a:latin typeface="Calibri" panose="020F0502020204030204" pitchFamily="34" charset="0"/>
                <a:cs typeface="Arial" charset="0"/>
              </a:rPr>
              <a:t>: </a:t>
            </a:r>
            <a:r>
              <a:rPr lang="de-DE" sz="1800" dirty="0">
                <a:latin typeface="Calibri" panose="020F0502020204030204" pitchFamily="34" charset="0"/>
                <a:cs typeface="Arial" charset="0"/>
              </a:rPr>
              <a:t>01.03.2017 – 31.07.2020</a:t>
            </a:r>
          </a:p>
        </p:txBody>
      </p:sp>
      <p:sp>
        <p:nvSpPr>
          <p:cNvPr id="16" name="Text Box 7">
            <a:extLst>
              <a:ext uri="{FF2B5EF4-FFF2-40B4-BE49-F238E27FC236}">
                <a16:creationId xmlns:a16="http://schemas.microsoft.com/office/drawing/2014/main" id="{59C01852-9C3E-4C1D-AA7B-8CDBF955F3F6}"/>
              </a:ext>
            </a:extLst>
          </p:cNvPr>
          <p:cNvSpPr txBox="1">
            <a:spLocks noChangeArrowheads="1"/>
          </p:cNvSpPr>
          <p:nvPr/>
        </p:nvSpPr>
        <p:spPr bwMode="auto">
          <a:xfrm>
            <a:off x="331068" y="2368538"/>
            <a:ext cx="9518326"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5750" indent="-285750">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973138" indent="-457200">
              <a:defRPr sz="2400">
                <a:solidFill>
                  <a:schemeClr val="tx1"/>
                </a:solidFill>
                <a:latin typeface="Times New Roman" panose="02020603050405020304" pitchFamily="18" charset="0"/>
                <a:cs typeface="Arial" panose="020B0604020202020204" pitchFamily="34" charset="0"/>
              </a:defRPr>
            </a:lvl5pPr>
            <a:lvl6pPr marL="14303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18875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23447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28019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just">
              <a:spcBef>
                <a:spcPct val="50000"/>
              </a:spcBef>
              <a:buFontTx/>
              <a:buChar char="-"/>
            </a:pPr>
            <a:r>
              <a:rPr lang="de-DE" altLang="de-DE" sz="1800" dirty="0">
                <a:latin typeface="Calibri" panose="020F0502020204030204" pitchFamily="34" charset="0"/>
              </a:rPr>
              <a:t>3 Maßnahmenpakete</a:t>
            </a:r>
            <a:r>
              <a:rPr lang="pl-PL" altLang="de-DE" sz="1800" dirty="0">
                <a:latin typeface="Calibri" panose="020F0502020204030204" pitchFamily="34" charset="0"/>
              </a:rPr>
              <a:t>/ </a:t>
            </a:r>
            <a:r>
              <a:rPr lang="pl-PL" altLang="de-DE" sz="1800" dirty="0">
                <a:solidFill>
                  <a:srgbClr val="00B0F0"/>
                </a:solidFill>
                <a:latin typeface="Calibri" panose="020F0502020204030204" pitchFamily="34" charset="0"/>
              </a:rPr>
              <a:t>3 pakiety działań</a:t>
            </a:r>
            <a:r>
              <a:rPr lang="de-DE" altLang="de-DE" sz="1800" dirty="0">
                <a:latin typeface="Calibri" panose="020F0502020204030204" pitchFamily="34" charset="0"/>
              </a:rPr>
              <a:t>: </a:t>
            </a:r>
          </a:p>
          <a:p>
            <a:pPr lvl="4" algn="just" eaLnBrk="1" hangingPunct="1">
              <a:buFont typeface="Franklin Gothic Medium" panose="020B0603020102020204" pitchFamily="34" charset="0"/>
              <a:buAutoNum type="arabicPeriod"/>
            </a:pPr>
            <a:r>
              <a:rPr lang="de-DE" altLang="de-DE" sz="1800" dirty="0">
                <a:latin typeface="Calibri" panose="020F0502020204030204" pitchFamily="34" charset="0"/>
              </a:rPr>
              <a:t>Integration der Verwaltungen – </a:t>
            </a:r>
            <a:r>
              <a:rPr lang="de-DE" altLang="de-DE" sz="1800" b="1" dirty="0">
                <a:latin typeface="Calibri" panose="020F0502020204030204" pitchFamily="34" charset="0"/>
              </a:rPr>
              <a:t>„Kommunikation ohne Grenzen“</a:t>
            </a:r>
            <a:r>
              <a:rPr lang="pl-PL" altLang="de-DE" sz="1800" b="1" dirty="0">
                <a:latin typeface="Calibri" panose="020F0502020204030204" pitchFamily="34" charset="0"/>
              </a:rPr>
              <a:t>/ </a:t>
            </a:r>
            <a:r>
              <a:rPr lang="pl-PL" altLang="de-DE" sz="1800" dirty="0">
                <a:solidFill>
                  <a:schemeClr val="accent1">
                    <a:lumMod val="75000"/>
                  </a:schemeClr>
                </a:solidFill>
                <a:latin typeface="Calibri" panose="020F0502020204030204" pitchFamily="34" charset="0"/>
              </a:rPr>
              <a:t>integracja administracji publicznej </a:t>
            </a:r>
            <a:r>
              <a:rPr lang="pl-PL" altLang="de-DE" sz="1800" b="1" dirty="0">
                <a:solidFill>
                  <a:schemeClr val="accent1">
                    <a:lumMod val="75000"/>
                  </a:schemeClr>
                </a:solidFill>
                <a:latin typeface="Calibri" panose="020F0502020204030204" pitchFamily="34" charset="0"/>
              </a:rPr>
              <a:t>– „Komunikacja bez granic”</a:t>
            </a:r>
            <a:r>
              <a:rPr lang="de-DE" altLang="de-DE" sz="1800" b="1" dirty="0">
                <a:solidFill>
                  <a:schemeClr val="accent1">
                    <a:lumMod val="75000"/>
                  </a:schemeClr>
                </a:solidFill>
                <a:latin typeface="Calibri" panose="020F0502020204030204" pitchFamily="34" charset="0"/>
              </a:rPr>
              <a:t> </a:t>
            </a:r>
            <a:endParaRPr lang="de-DE" altLang="de-DE" sz="1800" dirty="0">
              <a:solidFill>
                <a:schemeClr val="accent1">
                  <a:lumMod val="75000"/>
                </a:schemeClr>
              </a:solidFill>
              <a:latin typeface="Calibri" panose="020F0502020204030204" pitchFamily="34" charset="0"/>
            </a:endParaRPr>
          </a:p>
          <a:p>
            <a:pPr lvl="4" algn="just" eaLnBrk="1" hangingPunct="1">
              <a:buFont typeface="Franklin Gothic Medium" panose="020B0603020102020204" pitchFamily="34" charset="0"/>
              <a:buAutoNum type="arabicPeriod"/>
            </a:pPr>
            <a:r>
              <a:rPr lang="de-DE" altLang="de-DE" sz="1800" dirty="0">
                <a:latin typeface="Calibri" panose="020F0502020204030204" pitchFamily="34" charset="0"/>
              </a:rPr>
              <a:t>Integration der Bevölkerung – </a:t>
            </a:r>
            <a:r>
              <a:rPr lang="de-DE" altLang="de-DE" sz="1800" b="1" dirty="0">
                <a:latin typeface="Calibri" panose="020F0502020204030204" pitchFamily="34" charset="0"/>
              </a:rPr>
              <a:t>„Öffentlichkeitsarbeit ohne Grenzen“</a:t>
            </a:r>
            <a:r>
              <a:rPr lang="pl-PL" altLang="de-DE" sz="1800" b="1" dirty="0">
                <a:latin typeface="Calibri" panose="020F0502020204030204" pitchFamily="34" charset="0"/>
              </a:rPr>
              <a:t>/ </a:t>
            </a:r>
            <a:r>
              <a:rPr lang="pl-PL" altLang="de-DE" sz="1800" dirty="0">
                <a:solidFill>
                  <a:srgbClr val="00B0F0"/>
                </a:solidFill>
                <a:latin typeface="Calibri" panose="020F0502020204030204" pitchFamily="34" charset="0"/>
              </a:rPr>
              <a:t>integracja ludności – </a:t>
            </a:r>
            <a:r>
              <a:rPr lang="pl-PL" altLang="de-DE" sz="1800" b="1" dirty="0">
                <a:solidFill>
                  <a:srgbClr val="00B0F0"/>
                </a:solidFill>
                <a:latin typeface="Calibri" panose="020F0502020204030204" pitchFamily="34" charset="0"/>
              </a:rPr>
              <a:t>„Promocja bez granic”</a:t>
            </a:r>
            <a:r>
              <a:rPr lang="de-DE" altLang="de-DE" sz="1800" b="1" dirty="0">
                <a:latin typeface="Calibri" panose="020F0502020204030204" pitchFamily="34" charset="0"/>
              </a:rPr>
              <a:t> </a:t>
            </a:r>
            <a:endParaRPr lang="de-DE" altLang="de-DE" sz="1800" dirty="0">
              <a:latin typeface="Calibri" panose="020F0502020204030204" pitchFamily="34" charset="0"/>
            </a:endParaRPr>
          </a:p>
          <a:p>
            <a:pPr lvl="4" algn="just" eaLnBrk="1" hangingPunct="1">
              <a:buFont typeface="Franklin Gothic Medium" panose="020B0603020102020204" pitchFamily="34" charset="0"/>
              <a:buAutoNum type="arabicPeriod"/>
            </a:pPr>
            <a:r>
              <a:rPr lang="de-DE" altLang="de-DE" sz="1800" dirty="0">
                <a:latin typeface="Calibri" panose="020F0502020204030204" pitchFamily="34" charset="0"/>
              </a:rPr>
              <a:t>Fachthemen – </a:t>
            </a:r>
            <a:r>
              <a:rPr lang="de-DE" altLang="de-DE" sz="1800" b="1" dirty="0">
                <a:latin typeface="Calibri" panose="020F0502020204030204" pitchFamily="34" charset="0"/>
              </a:rPr>
              <a:t>„Handeln ohne Grenzen“</a:t>
            </a:r>
            <a:r>
              <a:rPr lang="pl-PL" altLang="de-DE" sz="1800" b="1" dirty="0">
                <a:latin typeface="Calibri" panose="020F0502020204030204" pitchFamily="34" charset="0"/>
              </a:rPr>
              <a:t>/ </a:t>
            </a:r>
            <a:r>
              <a:rPr lang="pl-PL" altLang="de-DE" sz="1800" dirty="0">
                <a:solidFill>
                  <a:srgbClr val="00B0F0"/>
                </a:solidFill>
                <a:latin typeface="Calibri" panose="020F0502020204030204" pitchFamily="34" charset="0"/>
              </a:rPr>
              <a:t>tematy specyficzne – </a:t>
            </a:r>
            <a:r>
              <a:rPr lang="pl-PL" altLang="de-DE" sz="1800" b="1" dirty="0">
                <a:solidFill>
                  <a:srgbClr val="00B0F0"/>
                </a:solidFill>
                <a:latin typeface="Calibri" panose="020F0502020204030204" pitchFamily="34" charset="0"/>
              </a:rPr>
              <a:t>„Działanie bez granic”</a:t>
            </a:r>
            <a:endParaRPr lang="de-DE" altLang="de-DE" sz="1800" b="1" dirty="0">
              <a:solidFill>
                <a:srgbClr val="00B0F0"/>
              </a:solidFill>
              <a:latin typeface="Calibri" panose="020F0502020204030204" pitchFamily="34" charset="0"/>
            </a:endParaRPr>
          </a:p>
          <a:p>
            <a:pPr marL="285750" lvl="1" indent="0" algn="just"/>
            <a:endParaRPr lang="de-DE" altLang="de-DE" sz="800" b="1" dirty="0">
              <a:latin typeface="Calibri" panose="020F0502020204030204" pitchFamily="34" charset="0"/>
            </a:endParaRPr>
          </a:p>
          <a:p>
            <a:pPr marL="285750" lvl="1" indent="0" algn="just"/>
            <a:r>
              <a:rPr lang="de-DE" altLang="de-DE" sz="2200" b="1" dirty="0">
                <a:latin typeface="Calibri" panose="020F0502020204030204" pitchFamily="34" charset="0"/>
              </a:rPr>
              <a:t>Folgeprojekt DIALOG 2.0 startete im August 2020</a:t>
            </a:r>
            <a:r>
              <a:rPr lang="pl-PL" altLang="de-DE" sz="2200" b="1" dirty="0">
                <a:latin typeface="Calibri" panose="020F0502020204030204" pitchFamily="34" charset="0"/>
              </a:rPr>
              <a:t>/ </a:t>
            </a:r>
            <a:r>
              <a:rPr lang="pl-PL" altLang="de-DE" sz="2200" b="1" dirty="0">
                <a:solidFill>
                  <a:schemeClr val="accent1">
                    <a:lumMod val="75000"/>
                  </a:schemeClr>
                </a:solidFill>
                <a:latin typeface="Calibri" panose="020F0502020204030204" pitchFamily="34" charset="0"/>
              </a:rPr>
              <a:t>Kolejny projekt DIALOG 2.0. rozpoczął się w </a:t>
            </a:r>
            <a:r>
              <a:rPr lang="de-DE" altLang="de-DE" sz="2200" b="1" dirty="0" err="1">
                <a:solidFill>
                  <a:schemeClr val="accent1">
                    <a:lumMod val="75000"/>
                  </a:schemeClr>
                </a:solidFill>
                <a:latin typeface="Calibri" panose="020F0502020204030204" pitchFamily="34" charset="0"/>
              </a:rPr>
              <a:t>sierpniu</a:t>
            </a:r>
            <a:r>
              <a:rPr lang="pl-PL" altLang="de-DE" sz="2200" b="1" dirty="0">
                <a:solidFill>
                  <a:schemeClr val="accent1">
                    <a:lumMod val="75000"/>
                  </a:schemeClr>
                </a:solidFill>
                <a:latin typeface="Calibri" panose="020F0502020204030204" pitchFamily="34" charset="0"/>
              </a:rPr>
              <a:t> 2020</a:t>
            </a:r>
            <a:endParaRPr lang="de-DE" altLang="de-DE" sz="2200" b="1" dirty="0">
              <a:solidFill>
                <a:schemeClr val="accent1">
                  <a:lumMod val="75000"/>
                </a:schemeClr>
              </a:solidFill>
              <a:latin typeface="Calibri" panose="020F0502020204030204" pitchFamily="34" charset="0"/>
            </a:endParaRPr>
          </a:p>
        </p:txBody>
      </p:sp>
      <p:pic>
        <p:nvPicPr>
          <p:cNvPr id="5" name="Grafik 4" descr="Ein Bild, das Person, drinnen, Tisch, sitzend enthält.&#10;&#10;Automatisch generierte Beschreibung">
            <a:extLst>
              <a:ext uri="{FF2B5EF4-FFF2-40B4-BE49-F238E27FC236}">
                <a16:creationId xmlns:a16="http://schemas.microsoft.com/office/drawing/2014/main" id="{7BBC5D74-9E20-47F6-A74B-9058AB831EA3}"/>
              </a:ext>
            </a:extLst>
          </p:cNvPr>
          <p:cNvPicPr>
            <a:picLocks noChangeAspect="1"/>
          </p:cNvPicPr>
          <p:nvPr/>
        </p:nvPicPr>
        <p:blipFill>
          <a:blip r:embed="rId4"/>
          <a:stretch>
            <a:fillRect/>
          </a:stretch>
        </p:blipFill>
        <p:spPr>
          <a:xfrm>
            <a:off x="1239500" y="4890980"/>
            <a:ext cx="2951134" cy="1623200"/>
          </a:xfrm>
          <a:prstGeom prst="rect">
            <a:avLst/>
          </a:prstGeom>
        </p:spPr>
      </p:pic>
      <p:sp>
        <p:nvSpPr>
          <p:cNvPr id="25" name="Textfeld 24">
            <a:extLst>
              <a:ext uri="{FF2B5EF4-FFF2-40B4-BE49-F238E27FC236}">
                <a16:creationId xmlns:a16="http://schemas.microsoft.com/office/drawing/2014/main" id="{2FDCD939-4C6E-438A-8C61-A7C85019B83B}"/>
              </a:ext>
            </a:extLst>
          </p:cNvPr>
          <p:cNvSpPr txBox="1">
            <a:spLocks noChangeArrowheads="1"/>
          </p:cNvSpPr>
          <p:nvPr/>
        </p:nvSpPr>
        <p:spPr bwMode="auto">
          <a:xfrm>
            <a:off x="1239500" y="177212"/>
            <a:ext cx="78507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de-DE" altLang="de-DE" b="1" dirty="0">
                <a:latin typeface="Calibri" panose="020F0502020204030204" pitchFamily="34" charset="0"/>
              </a:rPr>
              <a:t>Programm INTERREG: aktuelle Projekte</a:t>
            </a:r>
            <a:r>
              <a:rPr lang="pl-PL" altLang="de-DE" b="1" dirty="0">
                <a:latin typeface="Calibri" panose="020F0502020204030204" pitchFamily="34" charset="0"/>
              </a:rPr>
              <a:t>/ </a:t>
            </a:r>
            <a:r>
              <a:rPr lang="pl-PL" altLang="de-DE" b="1" dirty="0">
                <a:solidFill>
                  <a:srgbClr val="00B0F0"/>
                </a:solidFill>
                <a:latin typeface="Calibri" panose="020F0502020204030204" pitchFamily="34" charset="0"/>
              </a:rPr>
              <a:t>Program INTERREG: aktualne projekty </a:t>
            </a:r>
            <a:r>
              <a:rPr lang="de-DE" altLang="de-DE" b="1" dirty="0">
                <a:solidFill>
                  <a:srgbClr val="00B0F0"/>
                </a:solidFill>
                <a:latin typeface="Calibri" panose="020F0502020204030204" pitchFamily="34" charset="0"/>
              </a:rPr>
              <a:t> </a:t>
            </a:r>
          </a:p>
        </p:txBody>
      </p:sp>
      <p:pic>
        <p:nvPicPr>
          <p:cNvPr id="3" name="Grafik 2" descr="Ein Bild, das Person, drinnen, stehend, Gruppe enthält.&#10;&#10;Automatisch generierte Beschreibung">
            <a:extLst>
              <a:ext uri="{FF2B5EF4-FFF2-40B4-BE49-F238E27FC236}">
                <a16:creationId xmlns:a16="http://schemas.microsoft.com/office/drawing/2014/main" id="{959BA03B-9F21-45E3-B0FF-E0A2EC9ABA96}"/>
              </a:ext>
            </a:extLst>
          </p:cNvPr>
          <p:cNvPicPr>
            <a:picLocks noChangeAspect="1"/>
          </p:cNvPicPr>
          <p:nvPr/>
        </p:nvPicPr>
        <p:blipFill>
          <a:blip r:embed="rId5"/>
          <a:stretch>
            <a:fillRect/>
          </a:stretch>
        </p:blipFill>
        <p:spPr>
          <a:xfrm>
            <a:off x="4839571" y="4623423"/>
            <a:ext cx="3013605" cy="2008579"/>
          </a:xfrm>
          <a:prstGeom prst="rect">
            <a:avLst/>
          </a:prstGeom>
        </p:spPr>
      </p:pic>
    </p:spTree>
    <p:extLst>
      <p:ext uri="{BB962C8B-B14F-4D97-AF65-F5344CB8AC3E}">
        <p14:creationId xmlns:p14="http://schemas.microsoft.com/office/powerpoint/2010/main" val="1987280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a:extLst>
              <a:ext uri="{FF2B5EF4-FFF2-40B4-BE49-F238E27FC236}">
                <a16:creationId xmlns:a16="http://schemas.microsoft.com/office/drawing/2014/main" id="{25B1F61B-6246-4D3D-846F-343BE5DBCF1C}"/>
              </a:ext>
            </a:extLst>
          </p:cNvPr>
          <p:cNvCxnSpPr>
            <a:cxnSpLocks/>
          </p:cNvCxnSpPr>
          <p:nvPr/>
        </p:nvCxnSpPr>
        <p:spPr>
          <a:xfrm>
            <a:off x="0" y="1030144"/>
            <a:ext cx="9398643"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fik 5" descr="Ein Bild, das Text, Schild enthält.&#10;&#10;Mit hoher Zuverlässigkeit generierte Beschreibung">
            <a:extLst>
              <a:ext uri="{FF2B5EF4-FFF2-40B4-BE49-F238E27FC236}">
                <a16:creationId xmlns:a16="http://schemas.microsoft.com/office/drawing/2014/main" id="{8AC2EAB2-6170-4868-96A6-E2E326394A23}"/>
              </a:ext>
            </a:extLst>
          </p:cNvPr>
          <p:cNvPicPr>
            <a:picLocks noChangeAspect="1"/>
          </p:cNvPicPr>
          <p:nvPr/>
        </p:nvPicPr>
        <p:blipFill>
          <a:blip r:embed="rId2"/>
          <a:stretch>
            <a:fillRect/>
          </a:stretch>
        </p:blipFill>
        <p:spPr>
          <a:xfrm>
            <a:off x="235884" y="242622"/>
            <a:ext cx="863710" cy="565986"/>
          </a:xfrm>
          <a:prstGeom prst="rect">
            <a:avLst/>
          </a:prstGeom>
        </p:spPr>
      </p:pic>
      <p:pic>
        <p:nvPicPr>
          <p:cNvPr id="3" name="Grafik 2" descr="Ein Bild, das Person, Boden, drinnen, stehend enthält.&#10;&#10;Automatisch generierte Beschreibung">
            <a:extLst>
              <a:ext uri="{FF2B5EF4-FFF2-40B4-BE49-F238E27FC236}">
                <a16:creationId xmlns:a16="http://schemas.microsoft.com/office/drawing/2014/main" id="{2BBB7DBD-0329-4E0E-8888-4B5BBA1DFA02}"/>
              </a:ext>
            </a:extLst>
          </p:cNvPr>
          <p:cNvPicPr>
            <a:picLocks noChangeAspect="1"/>
          </p:cNvPicPr>
          <p:nvPr/>
        </p:nvPicPr>
        <p:blipFill>
          <a:blip r:embed="rId3"/>
          <a:stretch>
            <a:fillRect/>
          </a:stretch>
        </p:blipFill>
        <p:spPr>
          <a:xfrm>
            <a:off x="9172005" y="3079128"/>
            <a:ext cx="2593215" cy="1732072"/>
          </a:xfrm>
          <a:prstGeom prst="rect">
            <a:avLst/>
          </a:prstGeom>
        </p:spPr>
      </p:pic>
      <p:pic>
        <p:nvPicPr>
          <p:cNvPr id="7" name="Grafik 6" descr="Ein Bild, das Person, Gruppe, Wand, drinnen enthält.&#10;&#10;Automatisch generierte Beschreibung">
            <a:extLst>
              <a:ext uri="{FF2B5EF4-FFF2-40B4-BE49-F238E27FC236}">
                <a16:creationId xmlns:a16="http://schemas.microsoft.com/office/drawing/2014/main" id="{BC8420B7-5177-48E6-8D24-A739D7D9D41D}"/>
              </a:ext>
            </a:extLst>
          </p:cNvPr>
          <p:cNvPicPr>
            <a:picLocks noChangeAspect="1"/>
          </p:cNvPicPr>
          <p:nvPr/>
        </p:nvPicPr>
        <p:blipFill>
          <a:blip r:embed="rId4"/>
          <a:stretch>
            <a:fillRect/>
          </a:stretch>
        </p:blipFill>
        <p:spPr>
          <a:xfrm>
            <a:off x="9167112" y="1180765"/>
            <a:ext cx="2598108" cy="1732072"/>
          </a:xfrm>
          <a:prstGeom prst="rect">
            <a:avLst/>
          </a:prstGeom>
        </p:spPr>
      </p:pic>
      <p:sp>
        <p:nvSpPr>
          <p:cNvPr id="12" name="Text Box 7">
            <a:extLst>
              <a:ext uri="{FF2B5EF4-FFF2-40B4-BE49-F238E27FC236}">
                <a16:creationId xmlns:a16="http://schemas.microsoft.com/office/drawing/2014/main" id="{AB834665-89CC-414A-AA3E-FA55A1BAAB14}"/>
              </a:ext>
            </a:extLst>
          </p:cNvPr>
          <p:cNvSpPr txBox="1">
            <a:spLocks noChangeArrowheads="1"/>
          </p:cNvSpPr>
          <p:nvPr/>
        </p:nvSpPr>
        <p:spPr bwMode="auto">
          <a:xfrm>
            <a:off x="330926" y="1051227"/>
            <a:ext cx="8351519" cy="5555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5750" indent="-285750">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973138" indent="-457200">
              <a:defRPr sz="2400">
                <a:solidFill>
                  <a:schemeClr val="tx1"/>
                </a:solidFill>
                <a:latin typeface="Times New Roman" panose="02020603050405020304" pitchFamily="18" charset="0"/>
                <a:cs typeface="Arial" panose="020B0604020202020204" pitchFamily="34" charset="0"/>
              </a:defRPr>
            </a:lvl5pPr>
            <a:lvl6pPr marL="14303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18875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23447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2801938" indent="-4572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marL="0" indent="0" algn="just" eaLnBrk="1" hangingPunct="1">
              <a:defRPr/>
            </a:pPr>
            <a:r>
              <a:rPr lang="de-DE" altLang="de-DE" sz="2200" b="1" dirty="0">
                <a:latin typeface="Calibri" panose="020F0502020204030204" pitchFamily="34" charset="0"/>
              </a:rPr>
              <a:t>	</a:t>
            </a:r>
            <a:r>
              <a:rPr lang="de-DE" altLang="de-DE" sz="2200" b="1" u="sng" dirty="0">
                <a:latin typeface="Calibri" panose="020F0502020204030204" pitchFamily="34" charset="0"/>
              </a:rPr>
              <a:t>Kooperationsbeziehungen </a:t>
            </a:r>
            <a:r>
              <a:rPr lang="pl-PL" altLang="de-DE" sz="2200" b="1" u="sng" dirty="0">
                <a:latin typeface="Calibri" panose="020F0502020204030204" pitchFamily="34" charset="0"/>
              </a:rPr>
              <a:t>/</a:t>
            </a:r>
            <a:r>
              <a:rPr lang="pl-PL" altLang="de-DE" sz="2200" b="1" u="sng" dirty="0">
                <a:solidFill>
                  <a:srgbClr val="0070C0"/>
                </a:solidFill>
                <a:latin typeface="Calibri" panose="020F0502020204030204" pitchFamily="34" charset="0"/>
              </a:rPr>
              <a:t> </a:t>
            </a:r>
            <a:r>
              <a:rPr lang="pl-PL" altLang="de-DE" sz="2200" b="1" u="sng" dirty="0">
                <a:solidFill>
                  <a:srgbClr val="00B0F0"/>
                </a:solidFill>
                <a:latin typeface="Calibri" panose="020F0502020204030204" pitchFamily="34" charset="0"/>
              </a:rPr>
              <a:t>powiązania kooperacyjne</a:t>
            </a:r>
          </a:p>
          <a:p>
            <a:pPr marL="0" indent="0" algn="just" eaLnBrk="1" hangingPunct="1">
              <a:defRPr/>
            </a:pPr>
            <a:endParaRPr lang="de-DE" altLang="de-DE" sz="800" b="1" u="sng" dirty="0">
              <a:solidFill>
                <a:srgbClr val="0070C0"/>
              </a:solidFill>
              <a:latin typeface="Calibri" panose="020F0502020204030204" pitchFamily="34" charset="0"/>
            </a:endParaRPr>
          </a:p>
          <a:p>
            <a:pPr marL="0" indent="0" algn="just">
              <a:defRPr/>
            </a:pPr>
            <a:r>
              <a:rPr lang="de-DE" altLang="de-DE" sz="1500" dirty="0">
                <a:latin typeface="Calibri" panose="020F0502020204030204" pitchFamily="34" charset="0"/>
              </a:rPr>
              <a:t>	Projektpartner (PP)</a:t>
            </a:r>
            <a:r>
              <a:rPr lang="pl-PL" altLang="de-DE" sz="1500" dirty="0">
                <a:latin typeface="Calibri" panose="020F0502020204030204" pitchFamily="34" charset="0"/>
              </a:rPr>
              <a:t>/ </a:t>
            </a:r>
            <a:r>
              <a:rPr lang="pl-PL" altLang="de-DE" sz="1500" dirty="0">
                <a:solidFill>
                  <a:srgbClr val="00B0F0"/>
                </a:solidFill>
                <a:latin typeface="Calibri" panose="020F0502020204030204" pitchFamily="34" charset="0"/>
              </a:rPr>
              <a:t>pa</a:t>
            </a:r>
            <a:r>
              <a:rPr lang="de-DE" altLang="de-DE" sz="1500" dirty="0">
                <a:solidFill>
                  <a:srgbClr val="00B0F0"/>
                </a:solidFill>
                <a:latin typeface="Calibri" panose="020F0502020204030204" pitchFamily="34" charset="0"/>
              </a:rPr>
              <a:t>r</a:t>
            </a:r>
            <a:r>
              <a:rPr lang="pl-PL" altLang="de-DE" sz="1500" dirty="0">
                <a:solidFill>
                  <a:srgbClr val="00B0F0"/>
                </a:solidFill>
                <a:latin typeface="Calibri" panose="020F0502020204030204" pitchFamily="34" charset="0"/>
              </a:rPr>
              <a:t>tnerzy projektu</a:t>
            </a:r>
            <a:r>
              <a:rPr lang="de-DE" altLang="de-DE" sz="1500" dirty="0">
                <a:solidFill>
                  <a:schemeClr val="accent2"/>
                </a:solidFill>
                <a:latin typeface="Calibri" panose="020F0502020204030204" pitchFamily="34" charset="0"/>
              </a:rPr>
              <a:t>: </a:t>
            </a:r>
            <a:r>
              <a:rPr lang="de-DE" altLang="de-DE" sz="1500" dirty="0">
                <a:latin typeface="Calibri" panose="020F0502020204030204" pitchFamily="34" charset="0"/>
              </a:rPr>
              <a:t>LP – ER Spree-Neiße-</a:t>
            </a:r>
            <a:r>
              <a:rPr lang="de-DE" altLang="de-DE" sz="1500" dirty="0" err="1">
                <a:latin typeface="Calibri" panose="020F0502020204030204" pitchFamily="34" charset="0"/>
              </a:rPr>
              <a:t>Bober</a:t>
            </a:r>
            <a:r>
              <a:rPr lang="de-DE" altLang="de-DE" sz="1500" dirty="0">
                <a:latin typeface="Calibri" panose="020F0502020204030204" pitchFamily="34" charset="0"/>
              </a:rPr>
              <a:t>, PP2 – ER Sprewa-Nysa-Bobr</a:t>
            </a:r>
            <a:endParaRPr lang="pl-PL" altLang="de-DE" sz="1500" dirty="0">
              <a:latin typeface="Calibri" panose="020F0502020204030204" pitchFamily="34" charset="0"/>
            </a:endParaRPr>
          </a:p>
          <a:p>
            <a:pPr marL="0" indent="0" algn="just">
              <a:defRPr/>
            </a:pPr>
            <a:r>
              <a:rPr lang="de-DE" altLang="de-DE" sz="1500" dirty="0">
                <a:latin typeface="Calibri" panose="020F0502020204030204" pitchFamily="34" charset="0"/>
              </a:rPr>
              <a:t>	Laufzeit</a:t>
            </a:r>
            <a:r>
              <a:rPr lang="pl-PL" altLang="de-DE" sz="1500" dirty="0">
                <a:latin typeface="Calibri" panose="020F0502020204030204" pitchFamily="34" charset="0"/>
              </a:rPr>
              <a:t>/</a:t>
            </a:r>
            <a:r>
              <a:rPr lang="pl-PL" altLang="de-DE" sz="1500" dirty="0">
                <a:solidFill>
                  <a:schemeClr val="accent2"/>
                </a:solidFill>
                <a:latin typeface="Calibri" panose="020F0502020204030204" pitchFamily="34" charset="0"/>
              </a:rPr>
              <a:t> </a:t>
            </a:r>
            <a:r>
              <a:rPr lang="pl-PL" altLang="de-DE" sz="1500" dirty="0">
                <a:solidFill>
                  <a:srgbClr val="00B0F0"/>
                </a:solidFill>
                <a:latin typeface="Calibri" panose="020F0502020204030204" pitchFamily="34" charset="0"/>
              </a:rPr>
              <a:t>okres realizacji</a:t>
            </a:r>
            <a:r>
              <a:rPr lang="de-DE" altLang="de-DE" sz="1500" dirty="0">
                <a:solidFill>
                  <a:schemeClr val="accent2"/>
                </a:solidFill>
                <a:latin typeface="Calibri" panose="020F0502020204030204" pitchFamily="34" charset="0"/>
              </a:rPr>
              <a:t>: </a:t>
            </a:r>
            <a:r>
              <a:rPr lang="de-DE" altLang="de-DE" sz="1500" dirty="0">
                <a:latin typeface="Calibri" panose="020F0502020204030204" pitchFamily="34" charset="0"/>
              </a:rPr>
              <a:t>01.03.2017 – 28.02.2020</a:t>
            </a:r>
          </a:p>
          <a:p>
            <a:pPr lvl="1" algn="just">
              <a:buFontTx/>
              <a:buChar char="-"/>
              <a:defRPr/>
            </a:pPr>
            <a:r>
              <a:rPr lang="de-DE" altLang="de-DE" sz="1500" dirty="0">
                <a:latin typeface="Calibri" panose="020F0502020204030204" pitchFamily="34" charset="0"/>
              </a:rPr>
              <a:t>4 Maßnahmenpakete</a:t>
            </a:r>
            <a:r>
              <a:rPr lang="pl-PL" altLang="de-DE" sz="1500" dirty="0">
                <a:latin typeface="Calibri" panose="020F0502020204030204" pitchFamily="34" charset="0"/>
              </a:rPr>
              <a:t>/ </a:t>
            </a:r>
            <a:r>
              <a:rPr lang="pl-PL" altLang="de-DE" sz="1500" dirty="0">
                <a:solidFill>
                  <a:srgbClr val="00B0F0"/>
                </a:solidFill>
                <a:latin typeface="Calibri" panose="020F0502020204030204" pitchFamily="34" charset="0"/>
              </a:rPr>
              <a:t>4 pakiety działań</a:t>
            </a:r>
            <a:r>
              <a:rPr lang="de-DE" altLang="de-DE" sz="1500" dirty="0">
                <a:latin typeface="Calibri" panose="020F0502020204030204" pitchFamily="34" charset="0"/>
              </a:rPr>
              <a:t>:  </a:t>
            </a:r>
          </a:p>
          <a:p>
            <a:pPr lvl="4" algn="just" eaLnBrk="1" hangingPunct="1">
              <a:buFont typeface="Franklin Gothic Medium" panose="020B0603020102020204" pitchFamily="34" charset="0"/>
              <a:buAutoNum type="arabicPeriod"/>
              <a:defRPr/>
            </a:pPr>
            <a:r>
              <a:rPr lang="de-DE" altLang="de-DE" sz="1500" dirty="0">
                <a:latin typeface="Calibri" panose="020F0502020204030204" pitchFamily="34" charset="0"/>
              </a:rPr>
              <a:t>Analyse der bisherigen Kooperationsbeziehungen und Erstellung einer Datenbank für die Partnerschaftssuche</a:t>
            </a:r>
            <a:r>
              <a:rPr lang="pl-PL" altLang="de-DE" sz="1500" dirty="0">
                <a:latin typeface="Calibri" panose="020F0502020204030204" pitchFamily="34" charset="0"/>
              </a:rPr>
              <a:t>/ </a:t>
            </a:r>
            <a:r>
              <a:rPr lang="pl-PL" altLang="de-DE" sz="1500" dirty="0">
                <a:solidFill>
                  <a:srgbClr val="00B0F0"/>
                </a:solidFill>
                <a:latin typeface="Calibri" panose="020F0502020204030204" pitchFamily="34" charset="0"/>
              </a:rPr>
              <a:t>analiza dotychczasowych powiązań kooperacyjnych i sporządzenie ba</a:t>
            </a:r>
            <a:r>
              <a:rPr lang="de-DE" altLang="de-DE" sz="1500" dirty="0" err="1">
                <a:solidFill>
                  <a:srgbClr val="00B0F0"/>
                </a:solidFill>
                <a:latin typeface="Calibri" panose="020F0502020204030204" pitchFamily="34" charset="0"/>
              </a:rPr>
              <a:t>zy</a:t>
            </a:r>
            <a:r>
              <a:rPr lang="pl-PL" altLang="de-DE" sz="1500" dirty="0">
                <a:solidFill>
                  <a:srgbClr val="00B0F0"/>
                </a:solidFill>
                <a:latin typeface="Calibri" panose="020F0502020204030204" pitchFamily="34" charset="0"/>
              </a:rPr>
              <a:t> danych służące</a:t>
            </a:r>
            <a:r>
              <a:rPr lang="de-DE" altLang="de-DE" sz="1500" dirty="0">
                <a:solidFill>
                  <a:srgbClr val="00B0F0"/>
                </a:solidFill>
                <a:latin typeface="Calibri" panose="020F0502020204030204" pitchFamily="34" charset="0"/>
              </a:rPr>
              <a:t>j do</a:t>
            </a:r>
            <a:r>
              <a:rPr lang="pl-PL" altLang="de-DE" sz="1500" dirty="0">
                <a:solidFill>
                  <a:srgbClr val="00B0F0"/>
                </a:solidFill>
                <a:latin typeface="Calibri" panose="020F0502020204030204" pitchFamily="34" charset="0"/>
              </a:rPr>
              <a:t> poszukiwani</a:t>
            </a:r>
            <a:r>
              <a:rPr lang="de-DE" altLang="de-DE" sz="1500" dirty="0">
                <a:solidFill>
                  <a:srgbClr val="00B0F0"/>
                </a:solidFill>
                <a:latin typeface="Calibri" panose="020F0502020204030204" pitchFamily="34" charset="0"/>
              </a:rPr>
              <a:t>a</a:t>
            </a:r>
            <a:r>
              <a:rPr lang="pl-PL" altLang="de-DE" sz="1500" dirty="0">
                <a:solidFill>
                  <a:srgbClr val="00B0F0"/>
                </a:solidFill>
                <a:latin typeface="Calibri" panose="020F0502020204030204" pitchFamily="34" charset="0"/>
              </a:rPr>
              <a:t> partnerów</a:t>
            </a:r>
            <a:r>
              <a:rPr lang="de-DE" altLang="de-DE" sz="1500" dirty="0">
                <a:latin typeface="Calibri" panose="020F0502020204030204" pitchFamily="34" charset="0"/>
              </a:rPr>
              <a:t> </a:t>
            </a:r>
          </a:p>
          <a:p>
            <a:pPr lvl="4">
              <a:buFont typeface="Franklin Gothic Medium" panose="020B0603020102020204" pitchFamily="34" charset="0"/>
              <a:buAutoNum type="arabicPeriod" startAt="2"/>
            </a:pPr>
            <a:r>
              <a:rPr lang="de-DE" altLang="de-DE" sz="1500" dirty="0">
                <a:latin typeface="Calibri" panose="020F0502020204030204" pitchFamily="34" charset="0"/>
              </a:rPr>
              <a:t>Bedarfsgerechte Beratungsleistungen für deutsch-polnische Kooperationen (Beratungen, Workshops für neue Partner, Partnerschaftsbörsen</a:t>
            </a:r>
            <a:r>
              <a:rPr lang="pl-PL" altLang="de-DE" sz="1500" dirty="0">
                <a:latin typeface="Calibri" panose="020F0502020204030204" pitchFamily="34" charset="0"/>
              </a:rPr>
              <a:t>, Coaching</a:t>
            </a:r>
            <a:r>
              <a:rPr lang="de-DE" altLang="de-DE" sz="1500" dirty="0">
                <a:latin typeface="Calibri" panose="020F0502020204030204" pitchFamily="34" charset="0"/>
              </a:rPr>
              <a:t>)</a:t>
            </a:r>
            <a:r>
              <a:rPr lang="pl-PL" altLang="de-DE" sz="1500" dirty="0">
                <a:latin typeface="Calibri" panose="020F0502020204030204" pitchFamily="34" charset="0"/>
              </a:rPr>
              <a:t>/ </a:t>
            </a:r>
            <a:r>
              <a:rPr lang="pl-PL" altLang="de-DE" sz="1500" dirty="0">
                <a:solidFill>
                  <a:srgbClr val="00B0F0"/>
                </a:solidFill>
                <a:latin typeface="Calibri" panose="020F0502020204030204" pitchFamily="34" charset="0"/>
              </a:rPr>
              <a:t>Usługi doradcze dopasowane do potrzeb kooperacji polsko-niemieckiej (spotkania, warsztaty dla nowych partnerów, giełdy partnerskie, coaching)</a:t>
            </a:r>
            <a:endParaRPr lang="de-DE" altLang="de-DE" sz="1500" dirty="0">
              <a:latin typeface="Calibri" panose="020F0502020204030204" pitchFamily="34" charset="0"/>
            </a:endParaRPr>
          </a:p>
          <a:p>
            <a:pPr lvl="4">
              <a:buFont typeface="Franklin Gothic Medium" panose="020B0603020102020204" pitchFamily="34" charset="0"/>
              <a:buAutoNum type="arabicPeriod" startAt="2"/>
            </a:pPr>
            <a:r>
              <a:rPr lang="de-DE" altLang="de-DE" sz="1500" dirty="0">
                <a:latin typeface="Calibri" panose="020F0502020204030204" pitchFamily="34" charset="0"/>
              </a:rPr>
              <a:t>Projektbegleitende Öffentlichkeitsarbeit</a:t>
            </a:r>
            <a:r>
              <a:rPr lang="pl-PL" altLang="de-DE" sz="1500" dirty="0">
                <a:latin typeface="Calibri" panose="020F0502020204030204" pitchFamily="34" charset="0"/>
              </a:rPr>
              <a:t>/ </a:t>
            </a:r>
            <a:r>
              <a:rPr lang="de-DE" altLang="de-DE" sz="1500" dirty="0" err="1">
                <a:solidFill>
                  <a:srgbClr val="00B0F0"/>
                </a:solidFill>
                <a:latin typeface="Calibri" panose="020F0502020204030204" pitchFamily="34" charset="0"/>
              </a:rPr>
              <a:t>pr</a:t>
            </a:r>
            <a:r>
              <a:rPr lang="pl-PL" altLang="de-DE" sz="1500" dirty="0" err="1">
                <a:solidFill>
                  <a:srgbClr val="00B0F0"/>
                </a:solidFill>
                <a:latin typeface="Calibri" panose="020F0502020204030204" pitchFamily="34" charset="0"/>
              </a:rPr>
              <a:t>omocja</a:t>
            </a:r>
            <a:r>
              <a:rPr lang="de-DE" altLang="de-DE" sz="1500" dirty="0">
                <a:solidFill>
                  <a:srgbClr val="00B0F0"/>
                </a:solidFill>
                <a:latin typeface="Calibri" panose="020F0502020204030204" pitchFamily="34" charset="0"/>
              </a:rPr>
              <a:t> </a:t>
            </a:r>
            <a:r>
              <a:rPr lang="de-DE" altLang="de-DE" sz="1500" dirty="0" err="1">
                <a:solidFill>
                  <a:srgbClr val="00B0F0"/>
                </a:solidFill>
                <a:latin typeface="Calibri" panose="020F0502020204030204" pitchFamily="34" charset="0"/>
              </a:rPr>
              <a:t>towa</a:t>
            </a:r>
            <a:r>
              <a:rPr lang="pl-PL" altLang="de-DE" sz="1500" dirty="0" err="1">
                <a:solidFill>
                  <a:srgbClr val="00B0F0"/>
                </a:solidFill>
                <a:latin typeface="Calibri" panose="020F0502020204030204" pitchFamily="34" charset="0"/>
              </a:rPr>
              <a:t>rzysząca</a:t>
            </a:r>
            <a:r>
              <a:rPr lang="pl-PL" altLang="de-DE" sz="1500" dirty="0">
                <a:solidFill>
                  <a:srgbClr val="00B0F0"/>
                </a:solidFill>
                <a:latin typeface="Calibri" panose="020F0502020204030204" pitchFamily="34" charset="0"/>
              </a:rPr>
              <a:t> projektowi</a:t>
            </a:r>
            <a:endParaRPr lang="de-DE" altLang="de-DE" sz="1500" dirty="0">
              <a:latin typeface="Calibri" panose="020F0502020204030204" pitchFamily="34" charset="0"/>
            </a:endParaRPr>
          </a:p>
          <a:p>
            <a:pPr lvl="4">
              <a:buFont typeface="Franklin Gothic Medium" panose="020B0603020102020204" pitchFamily="34" charset="0"/>
              <a:buAutoNum type="arabicPeriod" startAt="2"/>
            </a:pPr>
            <a:r>
              <a:rPr lang="de-DE" altLang="de-DE" sz="1500" dirty="0">
                <a:latin typeface="Calibri" panose="020F0502020204030204" pitchFamily="34" charset="0"/>
              </a:rPr>
              <a:t>Auswertung „Potenziale und Hemmnisse grenzüberschreitender Kooperationen“</a:t>
            </a:r>
            <a:r>
              <a:rPr lang="pl-PL" altLang="de-DE" sz="1500" dirty="0">
                <a:latin typeface="Calibri" panose="020F0502020204030204" pitchFamily="34" charset="0"/>
              </a:rPr>
              <a:t>/ </a:t>
            </a:r>
            <a:r>
              <a:rPr lang="pl-PL" altLang="de-DE" sz="1500" dirty="0">
                <a:solidFill>
                  <a:srgbClr val="00B0F0"/>
                </a:solidFill>
                <a:latin typeface="Calibri" panose="020F0502020204030204" pitchFamily="34" charset="0"/>
              </a:rPr>
              <a:t>analiza „Potencjały i przeszkody we współpracy transgranicznej”.</a:t>
            </a:r>
            <a:r>
              <a:rPr lang="de-DE" altLang="de-DE" sz="1500" dirty="0">
                <a:latin typeface="Calibri" panose="020F0502020204030204" pitchFamily="34" charset="0"/>
              </a:rPr>
              <a:t>  </a:t>
            </a:r>
            <a:endParaRPr lang="de-DE" altLang="de-DE" sz="1500" b="1" u="sng" dirty="0">
              <a:latin typeface="Calibri" panose="020F0502020204030204" pitchFamily="34" charset="0"/>
            </a:endParaRPr>
          </a:p>
          <a:p>
            <a:pPr marL="515938" lvl="4" indent="0" algn="just" eaLnBrk="1" hangingPunct="1">
              <a:defRPr/>
            </a:pPr>
            <a:endParaRPr lang="de-DE" altLang="de-DE" sz="1500" dirty="0">
              <a:highlight>
                <a:srgbClr val="FFFF00"/>
              </a:highlight>
              <a:latin typeface="Calibri" panose="020F0502020204030204" pitchFamily="34" charset="0"/>
            </a:endParaRPr>
          </a:p>
          <a:p>
            <a:pPr marL="515938" lvl="4" indent="0" algn="just" eaLnBrk="1" hangingPunct="1">
              <a:defRPr/>
            </a:pPr>
            <a:r>
              <a:rPr lang="de-DE" altLang="de-DE" sz="1500" b="1" dirty="0">
                <a:latin typeface="Calibri" panose="020F0502020204030204" pitchFamily="34" charset="0"/>
              </a:rPr>
              <a:t>-&gt; zw. 2007-2019 gab es insgesamt 470 Kooperationsbeziehungen, davon entstanden </a:t>
            </a:r>
            <a:r>
              <a:rPr lang="de-DE" altLang="de-DE" sz="1500" b="1" u="sng" dirty="0">
                <a:latin typeface="Calibri" panose="020F0502020204030204" pitchFamily="34" charset="0"/>
              </a:rPr>
              <a:t>allein 58 in der aktuellen Förderperiode</a:t>
            </a:r>
            <a:r>
              <a:rPr lang="de-DE" altLang="de-DE" sz="1500" b="1" dirty="0">
                <a:latin typeface="Calibri" panose="020F0502020204030204" pitchFamily="34" charset="0"/>
              </a:rPr>
              <a:t>! </a:t>
            </a:r>
            <a:r>
              <a:rPr lang="de-DE" altLang="de-DE" sz="1500" dirty="0">
                <a:latin typeface="Calibri" panose="020F0502020204030204" pitchFamily="34" charset="0"/>
              </a:rPr>
              <a:t>/ </a:t>
            </a:r>
            <a:r>
              <a:rPr lang="pl-PL" altLang="de-DE" sz="1500" b="1" dirty="0">
                <a:solidFill>
                  <a:schemeClr val="accent1">
                    <a:lumMod val="75000"/>
                  </a:schemeClr>
                </a:solidFill>
                <a:latin typeface="Calibri" panose="020F0502020204030204" pitchFamily="34" charset="0"/>
              </a:rPr>
              <a:t>w latach 2007-2019 odnotowano 470 powiązań kooperacyjnych, </a:t>
            </a:r>
          </a:p>
          <a:p>
            <a:pPr marL="515938" lvl="4" indent="0" algn="just" eaLnBrk="1" hangingPunct="1">
              <a:defRPr/>
            </a:pPr>
            <a:r>
              <a:rPr lang="pl-PL" altLang="de-DE" sz="1500" b="1" u="sng" dirty="0">
                <a:solidFill>
                  <a:schemeClr val="accent1">
                    <a:lumMod val="75000"/>
                  </a:schemeClr>
                </a:solidFill>
                <a:latin typeface="Calibri" panose="020F0502020204030204" pitchFamily="34" charset="0"/>
              </a:rPr>
              <a:t>z czego 58 powstało w aktualnym okresie wsparcia</a:t>
            </a:r>
            <a:r>
              <a:rPr lang="pl-PL" altLang="de-DE" sz="1500" b="1" dirty="0">
                <a:solidFill>
                  <a:schemeClr val="accent1">
                    <a:lumMod val="75000"/>
                  </a:schemeClr>
                </a:solidFill>
                <a:latin typeface="Calibri" panose="020F0502020204030204" pitchFamily="34" charset="0"/>
              </a:rPr>
              <a:t>.</a:t>
            </a:r>
            <a:endParaRPr lang="de-DE" altLang="de-DE" sz="1500" b="1" dirty="0">
              <a:solidFill>
                <a:schemeClr val="accent1">
                  <a:lumMod val="75000"/>
                </a:schemeClr>
              </a:solidFill>
              <a:latin typeface="Calibri" panose="020F0502020204030204" pitchFamily="34" charset="0"/>
            </a:endParaRPr>
          </a:p>
          <a:p>
            <a:pPr marL="515938" lvl="4" indent="0" algn="just" eaLnBrk="1" hangingPunct="1">
              <a:defRPr/>
            </a:pPr>
            <a:endParaRPr lang="de-DE" altLang="de-DE" sz="800" dirty="0">
              <a:solidFill>
                <a:schemeClr val="accent1">
                  <a:lumMod val="75000"/>
                </a:schemeClr>
              </a:solidFill>
              <a:latin typeface="Calibri" panose="020F0502020204030204" pitchFamily="34" charset="0"/>
            </a:endParaRPr>
          </a:p>
          <a:p>
            <a:pPr marL="515938" lvl="4" indent="0" algn="just">
              <a:defRPr/>
            </a:pPr>
            <a:r>
              <a:rPr lang="de-DE" altLang="de-DE" sz="2200" b="1" dirty="0">
                <a:latin typeface="Calibri" panose="020F0502020204030204" pitchFamily="34" charset="0"/>
              </a:rPr>
              <a:t>Folgeprojekt #Partner2022 startete im März 20</a:t>
            </a:r>
            <a:r>
              <a:rPr lang="pl-PL" altLang="de-DE" sz="2200" b="1" dirty="0">
                <a:latin typeface="Calibri" panose="020F0502020204030204" pitchFamily="34" charset="0"/>
              </a:rPr>
              <a:t>20                                </a:t>
            </a:r>
            <a:r>
              <a:rPr lang="pl-PL" altLang="de-DE" sz="2200" b="1" dirty="0">
                <a:solidFill>
                  <a:schemeClr val="accent1">
                    <a:lumMod val="75000"/>
                  </a:schemeClr>
                </a:solidFill>
                <a:latin typeface="Calibri" panose="020F0502020204030204" pitchFamily="34" charset="0"/>
              </a:rPr>
              <a:t>Kolejny projekt </a:t>
            </a:r>
            <a:r>
              <a:rPr lang="de-DE" altLang="de-DE" sz="2200" b="1" dirty="0">
                <a:solidFill>
                  <a:schemeClr val="accent1">
                    <a:lumMod val="75000"/>
                  </a:schemeClr>
                </a:solidFill>
                <a:latin typeface="Calibri" panose="020F0502020204030204" pitchFamily="34" charset="0"/>
              </a:rPr>
              <a:t>#Partner2022 rozpocz</a:t>
            </a:r>
            <a:r>
              <a:rPr lang="pl-PL" altLang="de-DE" sz="2200" b="1" dirty="0">
                <a:solidFill>
                  <a:schemeClr val="accent1">
                    <a:lumMod val="75000"/>
                  </a:schemeClr>
                </a:solidFill>
                <a:latin typeface="Calibri" panose="020F0502020204030204" pitchFamily="34" charset="0"/>
              </a:rPr>
              <a:t>ą</a:t>
            </a:r>
            <a:r>
              <a:rPr lang="de-DE" altLang="de-DE" sz="2200" b="1" dirty="0">
                <a:solidFill>
                  <a:schemeClr val="accent1">
                    <a:lumMod val="75000"/>
                  </a:schemeClr>
                </a:solidFill>
                <a:latin typeface="Calibri" panose="020F0502020204030204" pitchFamily="34" charset="0"/>
              </a:rPr>
              <a:t>ł się </a:t>
            </a:r>
            <a:r>
              <a:rPr lang="pl-PL" altLang="de-DE" sz="2200" b="1" dirty="0">
                <a:solidFill>
                  <a:schemeClr val="accent1">
                    <a:lumMod val="75000"/>
                  </a:schemeClr>
                </a:solidFill>
                <a:latin typeface="Calibri" panose="020F0502020204030204" pitchFamily="34" charset="0"/>
              </a:rPr>
              <a:t>w marcu 2020</a:t>
            </a:r>
            <a:endParaRPr lang="de-DE" altLang="de-DE" sz="2200" b="1" dirty="0">
              <a:solidFill>
                <a:schemeClr val="accent1">
                  <a:lumMod val="75000"/>
                </a:schemeClr>
              </a:solidFill>
              <a:latin typeface="Calibri" panose="020F0502020204030204" pitchFamily="34" charset="0"/>
            </a:endParaRPr>
          </a:p>
          <a:p>
            <a:pPr marL="515938" lvl="4" indent="0" algn="just" eaLnBrk="1" hangingPunct="1">
              <a:defRPr/>
            </a:pPr>
            <a:endParaRPr lang="de-DE" altLang="de-DE" sz="1800" dirty="0">
              <a:latin typeface="Calibri" panose="020F0502020204030204" pitchFamily="34" charset="0"/>
            </a:endParaRPr>
          </a:p>
        </p:txBody>
      </p:sp>
      <p:sp>
        <p:nvSpPr>
          <p:cNvPr id="13" name="Textfeld 12">
            <a:extLst>
              <a:ext uri="{FF2B5EF4-FFF2-40B4-BE49-F238E27FC236}">
                <a16:creationId xmlns:a16="http://schemas.microsoft.com/office/drawing/2014/main" id="{8A243751-B190-4403-BDB0-9BE8022B064B}"/>
              </a:ext>
            </a:extLst>
          </p:cNvPr>
          <p:cNvSpPr txBox="1">
            <a:spLocks noChangeArrowheads="1"/>
          </p:cNvSpPr>
          <p:nvPr/>
        </p:nvSpPr>
        <p:spPr bwMode="auto">
          <a:xfrm>
            <a:off x="1239500" y="177212"/>
            <a:ext cx="78507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de-DE" altLang="de-DE" b="1" dirty="0">
                <a:latin typeface="Calibri" panose="020F0502020204030204" pitchFamily="34" charset="0"/>
              </a:rPr>
              <a:t>Programm INTERREG: aktuelle Projekte</a:t>
            </a:r>
            <a:r>
              <a:rPr lang="pl-PL" altLang="de-DE" b="1" dirty="0">
                <a:latin typeface="Calibri" panose="020F0502020204030204" pitchFamily="34" charset="0"/>
              </a:rPr>
              <a:t>/ </a:t>
            </a:r>
            <a:r>
              <a:rPr lang="pl-PL" altLang="de-DE" b="1" dirty="0">
                <a:solidFill>
                  <a:srgbClr val="00B0F0"/>
                </a:solidFill>
                <a:latin typeface="Calibri" panose="020F0502020204030204" pitchFamily="34" charset="0"/>
              </a:rPr>
              <a:t>Program INTERREG: aktualne projekty </a:t>
            </a:r>
            <a:r>
              <a:rPr lang="de-DE" altLang="de-DE" b="1" dirty="0">
                <a:solidFill>
                  <a:srgbClr val="00B0F0"/>
                </a:solidFill>
                <a:latin typeface="Calibri" panose="020F0502020204030204" pitchFamily="34" charset="0"/>
              </a:rPr>
              <a:t> </a:t>
            </a:r>
          </a:p>
        </p:txBody>
      </p:sp>
      <p:pic>
        <p:nvPicPr>
          <p:cNvPr id="5" name="Grafik 4" descr="Ein Bild, das Person, drinnen, Decke, Personen enthält.&#10;&#10;Automatisch generierte Beschreibung">
            <a:extLst>
              <a:ext uri="{FF2B5EF4-FFF2-40B4-BE49-F238E27FC236}">
                <a16:creationId xmlns:a16="http://schemas.microsoft.com/office/drawing/2014/main" id="{EAEE2FC9-B4BA-4EA1-B6E1-7B14B924BDB0}"/>
              </a:ext>
            </a:extLst>
          </p:cNvPr>
          <p:cNvPicPr>
            <a:picLocks noChangeAspect="1"/>
          </p:cNvPicPr>
          <p:nvPr/>
        </p:nvPicPr>
        <p:blipFill>
          <a:blip r:embed="rId5"/>
          <a:stretch>
            <a:fillRect/>
          </a:stretch>
        </p:blipFill>
        <p:spPr>
          <a:xfrm>
            <a:off x="9172005" y="4935770"/>
            <a:ext cx="2593215" cy="1583749"/>
          </a:xfrm>
          <a:prstGeom prst="rect">
            <a:avLst/>
          </a:prstGeom>
        </p:spPr>
      </p:pic>
    </p:spTree>
    <p:extLst>
      <p:ext uri="{BB962C8B-B14F-4D97-AF65-F5344CB8AC3E}">
        <p14:creationId xmlns:p14="http://schemas.microsoft.com/office/powerpoint/2010/main" val="3978176011"/>
      </p:ext>
    </p:extLst>
  </p:cSld>
  <p:clrMapOvr>
    <a:masterClrMapping/>
  </p:clrMapOvr>
</p:sld>
</file>

<file path=ppt/theme/theme1.xml><?xml version="1.0" encoding="utf-8"?>
<a:theme xmlns:a="http://schemas.openxmlformats.org/drawingml/2006/main" name="Facette">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234</TotalTime>
  <Words>1247</Words>
  <Application>Microsoft Office PowerPoint</Application>
  <PresentationFormat>Panoramiczny</PresentationFormat>
  <Paragraphs>126</Paragraphs>
  <Slides>17</Slides>
  <Notes>2</Notes>
  <HiddenSlides>0</HiddenSlides>
  <MMClips>0</MMClips>
  <ScaleCrop>false</ScaleCrop>
  <HeadingPairs>
    <vt:vector size="6" baseType="variant">
      <vt:variant>
        <vt:lpstr>Używane czcionki</vt:lpstr>
      </vt:variant>
      <vt:variant>
        <vt:i4>10</vt:i4>
      </vt:variant>
      <vt:variant>
        <vt:lpstr>Motyw</vt:lpstr>
      </vt:variant>
      <vt:variant>
        <vt:i4>1</vt:i4>
      </vt:variant>
      <vt:variant>
        <vt:lpstr>Tytuły slajdów</vt:lpstr>
      </vt:variant>
      <vt:variant>
        <vt:i4>17</vt:i4>
      </vt:variant>
    </vt:vector>
  </HeadingPairs>
  <TitlesOfParts>
    <vt:vector size="28" baseType="lpstr">
      <vt:lpstr>Microsoft YaHei</vt:lpstr>
      <vt:lpstr>Aparajita</vt:lpstr>
      <vt:lpstr>Arial</vt:lpstr>
      <vt:lpstr>Calibri</vt:lpstr>
      <vt:lpstr>Franklin Gothic Medium</vt:lpstr>
      <vt:lpstr>StarSymbol</vt:lpstr>
      <vt:lpstr>Symbol</vt:lpstr>
      <vt:lpstr>Times New Roman</vt:lpstr>
      <vt:lpstr>Trebuchet MS</vt:lpstr>
      <vt:lpstr>Wingdings 3</vt:lpstr>
      <vt:lpstr>Facette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Mitgliederversammlung der Euroregion  Spree-Neiße-Bober e.V.</dc:title>
  <dc:creator>Zbigniew Pantkowski</dc:creator>
  <cp:lastModifiedBy>Admin</cp:lastModifiedBy>
  <cp:revision>247</cp:revision>
  <cp:lastPrinted>2020-09-30T07:29:36Z</cp:lastPrinted>
  <dcterms:created xsi:type="dcterms:W3CDTF">2018-05-04T07:11:33Z</dcterms:created>
  <dcterms:modified xsi:type="dcterms:W3CDTF">2020-10-01T07:00:58Z</dcterms:modified>
</cp:coreProperties>
</file>