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5"/>
  </p:handoutMasterIdLst>
  <p:sldIdLst>
    <p:sldId id="256" r:id="rId2"/>
    <p:sldId id="419" r:id="rId3"/>
    <p:sldId id="459" r:id="rId4"/>
    <p:sldId id="420" r:id="rId5"/>
    <p:sldId id="421" r:id="rId6"/>
    <p:sldId id="422" r:id="rId7"/>
    <p:sldId id="426" r:id="rId8"/>
    <p:sldId id="427" r:id="rId9"/>
    <p:sldId id="428" r:id="rId10"/>
    <p:sldId id="429" r:id="rId11"/>
    <p:sldId id="434" r:id="rId12"/>
    <p:sldId id="437" r:id="rId13"/>
    <p:sldId id="448" r:id="rId14"/>
    <p:sldId id="453" r:id="rId15"/>
    <p:sldId id="456" r:id="rId16"/>
    <p:sldId id="407" r:id="rId17"/>
    <p:sldId id="414" r:id="rId18"/>
    <p:sldId id="460" r:id="rId19"/>
    <p:sldId id="461" r:id="rId20"/>
    <p:sldId id="462" r:id="rId21"/>
    <p:sldId id="463" r:id="rId22"/>
    <p:sldId id="464" r:id="rId23"/>
    <p:sldId id="282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96FA"/>
    <a:srgbClr val="2264F6"/>
    <a:srgbClr val="2087F8"/>
    <a:srgbClr val="199CFF"/>
    <a:srgbClr val="1DC1FB"/>
    <a:srgbClr val="3F85D9"/>
    <a:srgbClr val="0088EE"/>
    <a:srgbClr val="FFFFFF"/>
    <a:srgbClr val="2AC9EE"/>
    <a:srgbClr val="C5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79" autoAdjust="0"/>
    <p:restoredTop sz="94660" autoAdjust="0"/>
  </p:normalViewPr>
  <p:slideViewPr>
    <p:cSldViewPr snapToGrid="0">
      <p:cViewPr varScale="1">
        <p:scale>
          <a:sx n="76" d="100"/>
          <a:sy n="76" d="100"/>
        </p:scale>
        <p:origin x="90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048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E2D8C7-6AE1-4638-BF8C-E248CD7CF133}" type="datetimeFigureOut">
              <a:rPr lang="pl-PL" smtClean="0"/>
              <a:pPr/>
              <a:t>2020.10.09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A6E9F7-A1F9-4848-AA5C-7D20CE86ED5A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87764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5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780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30008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2657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2972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907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919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554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33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4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166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905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34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942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059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529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AA6CB-38D2-4D94-85A9-8105B225D0EF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C8A5CED-544A-4146-AAAC-C77DA2BCC8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654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6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jpe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691912" y="1651964"/>
            <a:ext cx="9144000" cy="2186247"/>
          </a:xfrm>
        </p:spPr>
        <p:txBody>
          <a:bodyPr>
            <a:normAutofit/>
          </a:bodyPr>
          <a:lstStyle/>
          <a:p>
            <a:endParaRPr lang="pl-PL" dirty="0">
              <a:solidFill>
                <a:schemeClr val="accent2"/>
              </a:solidFill>
            </a:endParaRPr>
          </a:p>
          <a:p>
            <a:pPr algn="ctr"/>
            <a:endParaRPr lang="pl-PL" sz="3600" b="1" dirty="0">
              <a:solidFill>
                <a:srgbClr val="00B050"/>
              </a:solidFill>
            </a:endParaRPr>
          </a:p>
          <a:p>
            <a:pPr algn="ctr"/>
            <a:r>
              <a:rPr lang="pl-PL" sz="3600" b="1" dirty="0">
                <a:solidFill>
                  <a:srgbClr val="00B050"/>
                </a:solidFill>
                <a:latin typeface="+mj-lt"/>
              </a:rPr>
              <a:t>W zgodzie z naturą</a:t>
            </a:r>
          </a:p>
          <a:p>
            <a:pPr algn="ctr"/>
            <a:endParaRPr lang="pl-PL" sz="2600" dirty="0">
              <a:solidFill>
                <a:srgbClr val="FF0000"/>
              </a:solidFill>
            </a:endParaRPr>
          </a:p>
          <a:p>
            <a:pPr algn="ctr"/>
            <a:endParaRPr lang="pl-PL" sz="2600" b="1" dirty="0">
              <a:solidFill>
                <a:schemeClr val="accent2"/>
              </a:solidFill>
            </a:endParaRPr>
          </a:p>
        </p:txBody>
      </p:sp>
      <p:sp>
        <p:nvSpPr>
          <p:cNvPr id="16" name="Podtytuł 2"/>
          <p:cNvSpPr txBox="1">
            <a:spLocks/>
          </p:cNvSpPr>
          <p:nvPr/>
        </p:nvSpPr>
        <p:spPr>
          <a:xfrm>
            <a:off x="432305" y="4534037"/>
            <a:ext cx="9144000" cy="11222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l-PL" sz="1400" b="1" dirty="0">
              <a:latin typeface="Arial" pitchFamily="34" charset="0"/>
              <a:cs typeface="Arial" pitchFamily="34" charset="0"/>
            </a:endParaRPr>
          </a:p>
          <a:p>
            <a:r>
              <a:rPr lang="pl-PL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Tomasz Żółkiewicz – Prezes Fundacji</a:t>
            </a:r>
          </a:p>
          <a:p>
            <a:r>
              <a:rPr lang="pl-PL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Kolesin 02.10.2020</a:t>
            </a:r>
            <a:endParaRPr lang="pl-PL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3326" y="1776656"/>
            <a:ext cx="3488076" cy="680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458" y="5656333"/>
            <a:ext cx="6480309" cy="82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261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-453007"/>
            <a:ext cx="8596668" cy="1236241"/>
          </a:xfrm>
        </p:spPr>
        <p:txBody>
          <a:bodyPr>
            <a:normAutofit fontScale="90000"/>
          </a:bodyPr>
          <a:lstStyle/>
          <a:p>
            <a:br>
              <a:rPr lang="pl-PL" dirty="0"/>
            </a:br>
            <a:br>
              <a:rPr lang="pl-PL" dirty="0"/>
            </a:br>
            <a:r>
              <a:rPr lang="pl-PL" dirty="0"/>
              <a:t>			</a:t>
            </a:r>
            <a:r>
              <a:rPr lang="pl-PL" sz="2400" dirty="0">
                <a:solidFill>
                  <a:schemeClr val="tx1"/>
                </a:solidFill>
                <a:cs typeface="Arial" pitchFamily="34" charset="0"/>
              </a:rPr>
              <a:t>Warsztaty edukacyjne ze zbiórką </a:t>
            </a:r>
            <a:br>
              <a:rPr lang="pl-PL" sz="2400" dirty="0">
                <a:solidFill>
                  <a:schemeClr val="tx1"/>
                </a:solidFill>
                <a:cs typeface="Arial" pitchFamily="34" charset="0"/>
              </a:rPr>
            </a:br>
            <a:r>
              <a:rPr lang="pl-PL" sz="2400" dirty="0">
                <a:solidFill>
                  <a:schemeClr val="tx1"/>
                </a:solidFill>
                <a:cs typeface="Arial" pitchFamily="34" charset="0"/>
              </a:rPr>
              <a:t>			elektroodpadów i recyklingiem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7097" y="538387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PC\Desktop\do prezentacji Zgorzelec\warsztaty zbiórki elektro odpadów z nasadzaniem drzew\1\DSC_093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4941" y="1868488"/>
            <a:ext cx="5822156" cy="3881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7097" y="746204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 descr="C:\Users\PC\Desktop\do prezentacji Zgorzelec\warsztaty zbiórki elektro odpadów z nasadzaniem drzew\1\DSC_097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0735" y="1931118"/>
            <a:ext cx="6166362" cy="4110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-411061"/>
            <a:ext cx="8596668" cy="2634143"/>
          </a:xfrm>
        </p:spPr>
        <p:txBody>
          <a:bodyPr>
            <a:normAutofit/>
          </a:bodyPr>
          <a:lstStyle/>
          <a:p>
            <a:br>
              <a:rPr lang="pl-PL" dirty="0"/>
            </a:br>
            <a:br>
              <a:rPr lang="pl-PL" dirty="0"/>
            </a:br>
            <a:r>
              <a:rPr lang="pl-PL" sz="2400" dirty="0" err="1">
                <a:solidFill>
                  <a:schemeClr val="tx1"/>
                </a:solidFill>
              </a:rPr>
              <a:t>Mikroadaptacje</a:t>
            </a:r>
            <a:r>
              <a:rPr lang="pl-PL" sz="2400" dirty="0">
                <a:solidFill>
                  <a:schemeClr val="tx1"/>
                </a:solidFill>
              </a:rPr>
              <a:t> klimatyczne - nasadzenia drzew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70016" y="417035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 descr="C:\Users\PC\Desktop\do prezentacji Zgorzelec\warsztaty zbiórki elektro odpadów z nasadzaniem drzew\1\DSC_099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0340" y="4496499"/>
            <a:ext cx="3171393" cy="2114262"/>
          </a:xfrm>
          <a:prstGeom prst="rect">
            <a:avLst/>
          </a:prstGeom>
          <a:noFill/>
        </p:spPr>
      </p:pic>
      <p:pic>
        <p:nvPicPr>
          <p:cNvPr id="5" name="Picture 3" descr="F:\III Legnica 28_03_19\pliki do prezentacji\nasadzenia drzew\Olbrachtów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5597" y="2534383"/>
            <a:ext cx="2819099" cy="3758798"/>
          </a:xfrm>
          <a:prstGeom prst="rect">
            <a:avLst/>
          </a:prstGeom>
          <a:noFill/>
        </p:spPr>
      </p:pic>
      <p:pic>
        <p:nvPicPr>
          <p:cNvPr id="6" name="Picture 2" descr="F:\III Legnica 28_03_19\pliki do prezentacji\nasadzenia drzew\Olbrachtów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0340" y="1592584"/>
            <a:ext cx="3156251" cy="2367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317500"/>
            <a:ext cx="8596668" cy="1253605"/>
          </a:xfrm>
        </p:spPr>
        <p:txBody>
          <a:bodyPr>
            <a:normAutofit/>
          </a:bodyPr>
          <a:lstStyle/>
          <a:p>
            <a:br>
              <a:rPr lang="pl-PL" sz="1800" b="1" dirty="0">
                <a:solidFill>
                  <a:schemeClr val="tx1"/>
                </a:solidFill>
              </a:rPr>
            </a:br>
            <a:br>
              <a:rPr lang="pl-PL" sz="2200" dirty="0">
                <a:solidFill>
                  <a:schemeClr val="tx1"/>
                </a:solidFill>
              </a:rPr>
            </a:br>
            <a:r>
              <a:rPr lang="pl-PL" sz="2200" dirty="0">
                <a:solidFill>
                  <a:schemeClr val="tx1"/>
                </a:solidFill>
              </a:rPr>
              <a:t>					    Edukacja smogowa</a:t>
            </a:r>
            <a:endParaRPr lang="pl-PL" sz="2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94213" y="651867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2583" y="1571105"/>
            <a:ext cx="3326169" cy="4742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-241300"/>
            <a:ext cx="8596668" cy="2171700"/>
          </a:xfrm>
        </p:spPr>
        <p:txBody>
          <a:bodyPr>
            <a:normAutofit/>
          </a:bodyPr>
          <a:lstStyle/>
          <a:p>
            <a:br>
              <a:rPr lang="pl-PL" sz="2000" dirty="0">
                <a:solidFill>
                  <a:schemeClr val="tx1"/>
                </a:solidFill>
              </a:rPr>
            </a:br>
            <a:br>
              <a:rPr lang="pl-PL" sz="2000" dirty="0">
                <a:solidFill>
                  <a:schemeClr val="tx1"/>
                </a:solidFill>
              </a:rPr>
            </a:br>
            <a:br>
              <a:rPr lang="pl-PL" sz="2200" dirty="0">
                <a:solidFill>
                  <a:schemeClr val="tx1"/>
                </a:solidFill>
              </a:rPr>
            </a:br>
            <a:r>
              <a:rPr lang="pl-PL" sz="2200" dirty="0">
                <a:solidFill>
                  <a:schemeClr val="tx1"/>
                </a:solidFill>
              </a:rPr>
              <a:t>	Inne działania edukacyjne - Święto Lasu Żary 2017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7160" y="454335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C:\Users\PC\Desktop\do prezentacji Zgorzelec\Święto Lasu\05-DSCF931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4583" y="1930400"/>
            <a:ext cx="3494457" cy="2620843"/>
          </a:xfrm>
          <a:prstGeom prst="rect">
            <a:avLst/>
          </a:prstGeom>
          <a:noFill/>
        </p:spPr>
      </p:pic>
      <p:pic>
        <p:nvPicPr>
          <p:cNvPr id="7" name="Picture 2" descr="C:\Users\PC\Desktop\do prezentacji Zgorzelec\Święto Lasu\IMG_95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03344" y="1930400"/>
            <a:ext cx="3931265" cy="26208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9900" y="609600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4" name="Picture 2" descr="C:\Users\PC\Desktop\do prezentacji Zgorzelec\Święto Lasu\_DSC06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9604" y="2158085"/>
            <a:ext cx="4526337" cy="3009533"/>
          </a:xfrm>
          <a:prstGeom prst="rect">
            <a:avLst/>
          </a:prstGeom>
          <a:noFill/>
        </p:spPr>
      </p:pic>
      <p:pic>
        <p:nvPicPr>
          <p:cNvPr id="5" name="Picture 2" descr="C:\Users\PC\Desktop\do prezentacji Zgorzelec\Święto Lasu\DSC_05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2800" y="2158085"/>
            <a:ext cx="4526337" cy="30095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99387" y="427858"/>
            <a:ext cx="3024336" cy="59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Podtytuł 12"/>
          <p:cNvSpPr>
            <a:spLocks noGrp="1"/>
          </p:cNvSpPr>
          <p:nvPr>
            <p:ph type="subTitle" idx="1"/>
          </p:nvPr>
        </p:nvSpPr>
        <p:spPr>
          <a:xfrm>
            <a:off x="1432253" y="914326"/>
            <a:ext cx="7766936" cy="997602"/>
          </a:xfrm>
        </p:spPr>
        <p:txBody>
          <a:bodyPr>
            <a:noAutofit/>
          </a:bodyPr>
          <a:lstStyle/>
          <a:p>
            <a:pPr algn="l"/>
            <a:r>
              <a:rPr lang="pl-PL" sz="2200" dirty="0">
                <a:solidFill>
                  <a:schemeClr val="tx1"/>
                </a:solidFill>
                <a:latin typeface="+mj-lt"/>
                <a:cs typeface="Arial" pitchFamily="34" charset="0"/>
              </a:rPr>
              <a:t>Publikacje związane z ochroną klimatu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1759" y="1618699"/>
            <a:ext cx="2854110" cy="4164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0395" y="1808225"/>
            <a:ext cx="2750858" cy="39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307133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88720" y="748145"/>
            <a:ext cx="8085282" cy="4971011"/>
          </a:xfrm>
        </p:spPr>
        <p:txBody>
          <a:bodyPr>
            <a:normAutofit/>
          </a:bodyPr>
          <a:lstStyle/>
          <a:p>
            <a:r>
              <a:rPr lang="pl-PL" sz="2800" b="1" dirty="0">
                <a:solidFill>
                  <a:schemeClr val="tx1"/>
                </a:solidFill>
              </a:rPr>
              <a:t>Jak rozwijać swoją organizację?</a:t>
            </a:r>
            <a:br>
              <a:rPr lang="pl-PL" sz="2800" dirty="0">
                <a:solidFill>
                  <a:schemeClr val="tx1"/>
                </a:solidFill>
              </a:rPr>
            </a:br>
            <a:r>
              <a:rPr lang="pl-PL" sz="2200" dirty="0">
                <a:solidFill>
                  <a:schemeClr val="tx1"/>
                </a:solidFill>
              </a:rPr>
              <a:t>- nasze doświadczenia </a:t>
            </a:r>
            <a:br>
              <a:rPr lang="pl-PL" sz="2200" dirty="0"/>
            </a:br>
            <a:r>
              <a:rPr lang="pl-PL" sz="2200" dirty="0"/>
              <a:t>1.Zbuduj grupę współpracowników</a:t>
            </a: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r>
              <a:rPr lang="pl-PL" sz="2200" dirty="0"/>
              <a:t>2.Dbaj o wizerunek zewnętrzny</a:t>
            </a:r>
            <a:br>
              <a:rPr lang="pl-PL" sz="2200" dirty="0"/>
            </a:br>
            <a:r>
              <a:rPr lang="pl-PL" sz="2200" dirty="0"/>
              <a:t>i dobrą komunikację </a:t>
            </a:r>
            <a:endParaRPr lang="pl-PL" sz="2200" dirty="0">
              <a:solidFill>
                <a:srgbClr val="FF00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8941" y="652519"/>
            <a:ext cx="3024336" cy="59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533399" y="1724659"/>
            <a:ext cx="9202189" cy="4971011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b="1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62923596-54C8-4A7A-931D-8F3C001C2C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320" y="2055434"/>
            <a:ext cx="1828800" cy="182880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D358496E-2A62-45C5-8116-A1DB1295E9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320" y="4672781"/>
            <a:ext cx="2293143" cy="171985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88720" y="748145"/>
            <a:ext cx="8085282" cy="4971011"/>
          </a:xfrm>
        </p:spPr>
        <p:txBody>
          <a:bodyPr>
            <a:normAutofit/>
          </a:bodyPr>
          <a:lstStyle/>
          <a:p>
            <a:br>
              <a:rPr lang="pl-PL" sz="2200" dirty="0"/>
            </a:br>
            <a:br>
              <a:rPr lang="pl-PL" sz="2200" dirty="0"/>
            </a:br>
            <a:r>
              <a:rPr lang="pl-PL" sz="2200" dirty="0"/>
              <a:t>3.Unikaj wysokich kosztów szczególnie, jeśli jesteś na starcie </a:t>
            </a: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r>
              <a:rPr lang="pl-PL" sz="2200" dirty="0"/>
              <a:t>4.Rób to na czym się znasz</a:t>
            </a:r>
            <a:endParaRPr lang="pl-PL" sz="2200" dirty="0">
              <a:solidFill>
                <a:srgbClr val="FF00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7220" y="652519"/>
            <a:ext cx="3024336" cy="59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457199" y="1737360"/>
            <a:ext cx="9202189" cy="3865418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53081BF-1FD7-4FBE-8390-B97DA125CD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249" y="2156113"/>
            <a:ext cx="3215331" cy="1878672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DE8152A2-36ED-4E00-842A-C3A390A1B5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249" y="4602199"/>
            <a:ext cx="3215331" cy="210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407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88720" y="748145"/>
            <a:ext cx="8085282" cy="4971011"/>
          </a:xfrm>
        </p:spPr>
        <p:txBody>
          <a:bodyPr>
            <a:normAutofit/>
          </a:bodyPr>
          <a:lstStyle/>
          <a:p>
            <a:br>
              <a:rPr lang="pl-PL" sz="2000" dirty="0"/>
            </a:br>
            <a:br>
              <a:rPr lang="pl-PL" sz="2000" dirty="0"/>
            </a:br>
            <a:r>
              <a:rPr lang="pl-PL" sz="2000" dirty="0"/>
              <a:t>5.Poznawaj ludzi i ucz się od lepszych</a:t>
            </a:r>
            <a:br>
              <a:rPr lang="pl-PL" sz="2000" dirty="0"/>
            </a:br>
            <a:br>
              <a:rPr lang="pl-PL" sz="2000" dirty="0"/>
            </a:br>
            <a:br>
              <a:rPr lang="pl-PL" sz="2000" dirty="0"/>
            </a:br>
            <a:br>
              <a:rPr lang="pl-PL" sz="2000" dirty="0"/>
            </a:br>
            <a:br>
              <a:rPr lang="pl-PL" sz="2000" dirty="0"/>
            </a:br>
            <a:r>
              <a:rPr lang="pl-PL" sz="2000" dirty="0"/>
              <a:t> </a:t>
            </a:r>
            <a:br>
              <a:rPr lang="pl-PL" sz="2000" dirty="0"/>
            </a:br>
            <a:br>
              <a:rPr lang="pl-PL" sz="2000" dirty="0"/>
            </a:br>
            <a:r>
              <a:rPr lang="pl-PL" sz="2000" dirty="0"/>
              <a:t>6.Buduj realne projekty </a:t>
            </a:r>
            <a:br>
              <a:rPr lang="pl-PL" sz="2000" dirty="0"/>
            </a:br>
            <a:r>
              <a:rPr lang="pl-PL" sz="1600" dirty="0"/>
              <a:t>(cel, spójność, wielkość, współpraca z Partnerami, konsekwencja </a:t>
            </a:r>
            <a:br>
              <a:rPr lang="pl-PL" sz="1600" dirty="0"/>
            </a:br>
            <a:r>
              <a:rPr lang="pl-PL" sz="1600" dirty="0"/>
              <a:t>w działaniu, podział obowiązków) </a:t>
            </a:r>
            <a:endParaRPr lang="pl-PL" sz="2000" dirty="0">
              <a:solidFill>
                <a:srgbClr val="FF00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6680" y="652519"/>
            <a:ext cx="3024336" cy="59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457199" y="1737360"/>
            <a:ext cx="9202189" cy="3865418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F5704D47-DAA7-471E-8FD2-6CE1973BC4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042" y="4571111"/>
            <a:ext cx="2197958" cy="2063333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AD95EF6D-6A96-48BD-98F7-3B2F07EA69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309" y="1799775"/>
            <a:ext cx="2310489" cy="1663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31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0689" y="498764"/>
            <a:ext cx="8757980" cy="596022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pl-PL" sz="2700" b="1" dirty="0">
                <a:solidFill>
                  <a:schemeClr val="tx1"/>
                </a:solidFill>
                <a:latin typeface="+mn-lt"/>
                <a:cs typeface="Arial" pitchFamily="34" charset="0"/>
              </a:rPr>
              <a:t>CEL główny</a:t>
            </a:r>
            <a:r>
              <a:rPr lang="pl-PL" sz="2000" dirty="0">
                <a:solidFill>
                  <a:schemeClr val="tx1"/>
                </a:solidFill>
                <a:latin typeface="+mn-lt"/>
                <a:cs typeface="Arial" pitchFamily="34" charset="0"/>
              </a:rPr>
              <a:t>: wsparcie obszarów lokalnych </a:t>
            </a:r>
            <a:br>
              <a:rPr lang="pl-PL" sz="20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r>
              <a:rPr lang="pl-PL" sz="1500" dirty="0">
                <a:solidFill>
                  <a:schemeClr val="tx1"/>
                </a:solidFill>
                <a:latin typeface="+mn-lt"/>
                <a:cs typeface="Arial" pitchFamily="34" charset="0"/>
              </a:rPr>
              <a:t>(ochrona klimatu, dziedzictwo kulturowe, turystyka, </a:t>
            </a:r>
            <a:br>
              <a:rPr lang="pl-PL" sz="15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r>
              <a:rPr lang="pl-PL" sz="1500" dirty="0">
                <a:solidFill>
                  <a:schemeClr val="tx1"/>
                </a:solidFill>
                <a:latin typeface="+mn-lt"/>
                <a:cs typeface="Arial" pitchFamily="34" charset="0"/>
              </a:rPr>
              <a:t>współpraca transgraniczna, rozwój sektora NGO)</a:t>
            </a:r>
            <a:br>
              <a:rPr lang="pl-PL" sz="15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br>
              <a:rPr lang="pl-PL" sz="15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r>
              <a:rPr lang="pl-PL" sz="1800" dirty="0">
                <a:solidFill>
                  <a:schemeClr val="tx1"/>
                </a:solidFill>
                <a:latin typeface="+mn-lt"/>
                <a:cs typeface="Arial" pitchFamily="34" charset="0"/>
              </a:rPr>
              <a:t>*robimy to co lubimy</a:t>
            </a:r>
            <a:br>
              <a:rPr lang="pl-PL" sz="18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br>
              <a:rPr lang="pl-PL" sz="18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r>
              <a:rPr lang="pl-PL" sz="1800" dirty="0">
                <a:solidFill>
                  <a:schemeClr val="tx1"/>
                </a:solidFill>
                <a:latin typeface="+mn-lt"/>
                <a:cs typeface="Arial" pitchFamily="34" charset="0"/>
              </a:rPr>
              <a:t>*wprowadzamy pozytywne zmiany</a:t>
            </a:r>
            <a:br>
              <a:rPr lang="pl-PL" sz="18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br>
              <a:rPr lang="pl-PL" sz="18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r>
              <a:rPr lang="pl-PL" sz="1800" dirty="0">
                <a:solidFill>
                  <a:schemeClr val="tx1"/>
                </a:solidFill>
                <a:latin typeface="+mn-lt"/>
                <a:cs typeface="Arial" pitchFamily="34" charset="0"/>
              </a:rPr>
              <a:t>*działamy niezależnie od lokalnego samorządu</a:t>
            </a:r>
            <a:br>
              <a:rPr lang="pl-PL" sz="18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br>
              <a:rPr lang="pl-PL" sz="18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r>
              <a:rPr lang="pl-PL" sz="1800" dirty="0">
                <a:solidFill>
                  <a:schemeClr val="tx1"/>
                </a:solidFill>
                <a:latin typeface="+mn-lt"/>
                <a:cs typeface="Arial" pitchFamily="34" charset="0"/>
              </a:rPr>
              <a:t>*to już 8 lat działalności</a:t>
            </a:r>
            <a:br>
              <a:rPr lang="pl-PL" sz="18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br>
              <a:rPr lang="pl-PL" sz="18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r>
              <a:rPr lang="pl-PL" sz="1800" dirty="0">
                <a:solidFill>
                  <a:schemeClr val="tx1"/>
                </a:solidFill>
                <a:latin typeface="+mn-lt"/>
                <a:cs typeface="Arial" pitchFamily="34" charset="0"/>
              </a:rPr>
              <a:t>*kilkadziesiąt projektów</a:t>
            </a:r>
            <a:br>
              <a:rPr lang="pl-PL" sz="18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br>
              <a:rPr lang="pl-PL" sz="1800" dirty="0">
                <a:solidFill>
                  <a:schemeClr val="tx1"/>
                </a:solidFill>
                <a:latin typeface="+mn-lt"/>
                <a:cs typeface="Arial" pitchFamily="34" charset="0"/>
              </a:rPr>
            </a:br>
            <a:r>
              <a:rPr lang="pl-PL" sz="1800" dirty="0">
                <a:solidFill>
                  <a:schemeClr val="tx1"/>
                </a:solidFill>
                <a:latin typeface="+mn-lt"/>
                <a:cs typeface="Arial" pitchFamily="34" charset="0"/>
              </a:rPr>
              <a:t>*dofinansowanie projektów na ponad 7.000.000,00 (1,6 mln EUR)</a:t>
            </a:r>
            <a:br>
              <a:rPr lang="pl-PL" sz="1800" dirty="0">
                <a:latin typeface="Arial" pitchFamily="34" charset="0"/>
                <a:cs typeface="Arial" pitchFamily="34" charset="0"/>
              </a:rPr>
            </a:br>
            <a:endParaRPr lang="pl-PL" sz="18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4524" y="640846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9456" y="1862051"/>
            <a:ext cx="5858136" cy="3547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88720" y="748145"/>
            <a:ext cx="8085282" cy="4971011"/>
          </a:xfrm>
        </p:spPr>
        <p:txBody>
          <a:bodyPr>
            <a:normAutofit/>
          </a:bodyPr>
          <a:lstStyle/>
          <a:p>
            <a:br>
              <a:rPr lang="pl-PL" sz="2200" dirty="0"/>
            </a:br>
            <a:br>
              <a:rPr lang="pl-PL" sz="2200" dirty="0"/>
            </a:br>
            <a:r>
              <a:rPr lang="pl-PL" sz="2200" dirty="0"/>
              <a:t>7.Zdobądź finansowanie z biznesu </a:t>
            </a:r>
            <a:br>
              <a:rPr lang="pl-PL" sz="2200" dirty="0"/>
            </a:br>
            <a:r>
              <a:rPr lang="pl-PL" sz="2200" dirty="0"/>
              <a:t>i funduszy pożyczkowych </a:t>
            </a: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r>
              <a:rPr lang="pl-PL" sz="2200" dirty="0"/>
              <a:t>8.Kopiuj dobre praktyki </a:t>
            </a:r>
            <a:br>
              <a:rPr lang="pl-PL" sz="2200" dirty="0"/>
            </a:br>
            <a:r>
              <a:rPr lang="pl-PL" sz="1600" dirty="0"/>
              <a:t>(Sieć NGO powstała już na pograniczu polsko-ukraińskim)</a:t>
            </a:r>
            <a:br>
              <a:rPr lang="pl-PL" sz="1600" dirty="0"/>
            </a:br>
            <a:r>
              <a:rPr lang="pl-PL" sz="2200" dirty="0"/>
              <a:t> </a:t>
            </a:r>
            <a:endParaRPr lang="pl-PL" sz="2200" dirty="0">
              <a:solidFill>
                <a:srgbClr val="FF00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34993" y="748145"/>
            <a:ext cx="3024336" cy="59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457199" y="1737360"/>
            <a:ext cx="9202189" cy="3865418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B124D486-DC4B-4ADE-8C65-9DF31FC861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791" y="2231472"/>
            <a:ext cx="2084209" cy="1872972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9FB59469-52B6-40A6-B5FA-33FC611D9B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791" y="5251507"/>
            <a:ext cx="2020615" cy="145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1218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88720" y="748145"/>
            <a:ext cx="8085282" cy="4971011"/>
          </a:xfrm>
        </p:spPr>
        <p:txBody>
          <a:bodyPr>
            <a:normAutofit/>
          </a:bodyPr>
          <a:lstStyle/>
          <a:p>
            <a:br>
              <a:rPr lang="pl-PL" sz="2200" dirty="0"/>
            </a:br>
            <a:br>
              <a:rPr lang="pl-PL" sz="2200" dirty="0"/>
            </a:br>
            <a:r>
              <a:rPr lang="pl-PL" sz="2200" dirty="0"/>
              <a:t>9. Nigdy nie poddawaj się! </a:t>
            </a: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br>
              <a:rPr lang="pl-PL" sz="2200" dirty="0"/>
            </a:br>
            <a:r>
              <a:rPr lang="pl-PL" sz="2200" dirty="0"/>
              <a:t>10.Co roku planuj, realizuj i bądź gotowy na zmiany </a:t>
            </a:r>
            <a:br>
              <a:rPr lang="pl-PL" sz="2200" dirty="0"/>
            </a:br>
            <a:endParaRPr lang="pl-PL" sz="2200" dirty="0">
              <a:solidFill>
                <a:srgbClr val="FF00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4527" y="748145"/>
            <a:ext cx="3024336" cy="59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457199" y="1737360"/>
            <a:ext cx="9202189" cy="3865418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>
                <a:solidFill>
                  <a:schemeClr val="accent1"/>
                </a:solidFill>
              </a:rPr>
              <a:t>           </a:t>
            </a:r>
            <a:r>
              <a:rPr lang="pl-PL" sz="1600" dirty="0">
                <a:solidFill>
                  <a:schemeClr val="accent1"/>
                </a:solidFill>
              </a:rPr>
              <a:t>(nawet jeśli ktoś cię krytykuje i zniechęca do działania)</a:t>
            </a:r>
          </a:p>
          <a:p>
            <a:pPr marL="0" indent="0">
              <a:buNone/>
            </a:pPr>
            <a:endParaRPr lang="pl-PL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pl-PL" dirty="0">
              <a:solidFill>
                <a:schemeClr val="accent1"/>
              </a:solidFill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71226A15-607B-4186-A6C3-78B4842EC6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883" y="1907359"/>
            <a:ext cx="2508114" cy="1802707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1A181D41-7815-47EB-9766-8208FEE6E0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883" y="4655965"/>
            <a:ext cx="2508114" cy="189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6291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4ACCE68-6546-492A-96C7-572AA0F8B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576044"/>
            <a:ext cx="8596668" cy="1320800"/>
          </a:xfrm>
        </p:spPr>
        <p:txBody>
          <a:bodyPr/>
          <a:lstStyle/>
          <a:p>
            <a:r>
              <a:rPr lang="pl-PL" dirty="0"/>
              <a:t>Skąd na to wszystko wziąć pieniądze?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DE099A3-DEA7-446F-8CEB-154578BDC4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91" y="1485549"/>
            <a:ext cx="1219202" cy="121920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6165EB44-8025-49D8-8492-B1721234B9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851" y="1446302"/>
            <a:ext cx="1219202" cy="1219202"/>
          </a:xfrm>
          <a:prstGeom prst="rect">
            <a:avLst/>
          </a:prstGeom>
        </p:spPr>
      </p:pic>
      <p:pic>
        <p:nvPicPr>
          <p:cNvPr id="1026" name="Picture 2" descr="Program Operacyjny „Rybactwo i Morze” (PO RYBY 2014-2020) - Ministerstwo  Gospodarki Morskiej i Żeglugi Śródlądowej - Portal Gov.pl">
            <a:extLst>
              <a:ext uri="{FF2B5EF4-FFF2-40B4-BE49-F238E27FC236}">
                <a16:creationId xmlns:a16="http://schemas.microsoft.com/office/drawing/2014/main" id="{6536C810-4096-4913-89B3-AD527DAFE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751" y="1774490"/>
            <a:ext cx="2262624" cy="59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897E63D8-70E4-41E7-AEF6-8E6A3A8D08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986" y="1422243"/>
            <a:ext cx="1219202" cy="1219202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97CD3774-2AF0-456F-8688-D1F2EAA545C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121" y="3115518"/>
            <a:ext cx="1120651" cy="840488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B8F498A-2A34-4B7A-A27D-7E37E822A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367" y="3138729"/>
            <a:ext cx="533391" cy="58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Konsultacje społeczne | Miasto Żary">
            <a:extLst>
              <a:ext uri="{FF2B5EF4-FFF2-40B4-BE49-F238E27FC236}">
                <a16:creationId xmlns:a16="http://schemas.microsoft.com/office/drawing/2014/main" id="{D735F059-42E4-404B-AFBE-4E2AB9B83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522" y="3104033"/>
            <a:ext cx="447016" cy="58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ata:image/png;base64,iVBORw0KGgoAAAANSUhEUgAAAMsAAAD5CAMAAAC+lzGnAAAAw1BMVEW9ACn49RT///8AAADFACvCACr//xX7+BT//RW3ACgwMDCzACepACVQUFCpqanh3hLx8fHv7BPMzMzr6+uCABxeXl5lABZzABmUkgxWABPHxBCMAB7Z2dmeACKgng3AwMBAAA5dABRHAA+bm5tnZghYVwcWAAW1tbW7uQ8OAANycAmzsQ7T0BGHhQszAAt7e3tGRkZ8egomAAgVFRUgICAgAAeQkJBBQAVKSQYpKAMLCwA3NgUUFAEfHwMcKyo4AABSAABwfJh3AAAbUUlEQVR4nN1d6XriurIFy8ZmnsKUMCQhIRBIIJ1A5nvv+z/VrZIn2ZZsyTJ9vj71o3fvBmwvS7VqlFRqkv8W2Zfgj81/+imKkRpiuTD/C6TkYiFXVumflypi+VkT0vj3wVAspPJENqV/HoyHxbknz/8tWOzyD5mY/+mH0RQPS9nuEjL6x8H4WMrOJSGzf3uaBVjKlTkh9X8aTIilXHkkq//042gJg6XsfJDrf3lgWCx294sM/2H9Z7GU7TZ4Zv/uyESwlJ11wWT2V19MFEu5Mi6WzBp107T+FqAYlnLljhwLu7c1Aw/8eXhVNf8KnDiWsvNNbovSf+vKi5GeR/W/ACeBBZ2ZosiMYjk87Gvwn9vZ2dEksJTtXWGRGWA5EPJgGP0WwPlzdWY0SSxlZ1tUZAb6sl8QsjBApgOYarOzWi8OljJEZqRaBBirQfbGiZCpQdE0CZkUcl2B8LCUK4VFZmRgGDAgfQrGWGBi4XxDw8VSLn8WE5mZqxpAOJDXjgvG2MPQnM2A8rEUFZlZNwQRvJKah8WYvoJncaahEYwLklkBzgwQWQ8A9Alp+mBwaIbnITQBFhqZFUBmVXKiowGKsveUxugBoZ0l6BNhKVdeyEb/8ub/vtHnH6D13/tDMzgPBQixlCsfBZCZdeES8pLUQFHQbFJ5IOSmeJdTjMUu/5Ib/bfnjgZMMjQ0SNFUOgOyaqhcXAa4GAuNzLTJzJxQJgNe7lGtoVzg2ZqRwtDI6G4KlkLSTODGtNxZBUPSQSfzFBLaSvbq1kSGiNKwFJJmMo+u9ruezAEdZzCcncX+fyASmMleBXhcE0sRaSYwMdS3bLm6QmtwgIP831VJOuLE2GGji6XsvJNrTZWxPKPvqQoFM2ooRc7mLZGZ7RlYCkgzAS0vXI2pBaZG1dkjry0g8axvZWApJM3kgai5LEDBKL0fmGJ7GFZtLDTNpOfMWCPXRoLv0vE9MqXI1byG6dnMnmSZWIpIMxHfkRn4DpnS+6mCoYUpmjnJsrHop5n8gZkSn9JQpN8PKNy+05KYZBJYyrZ2mom8+uPhKk4T2OyP+NGsOvK1/7n5TKa9AzvJ4DMeD0ph0U0zeQODSt9stQ44PJhlEl3SagDSm4uGC8iqwxvoNb1JhjBKjavhM5kkwMhgKSDNhAPTIZOGm/rbuxGN8P1UvRShC2gEbg9g6RBimqXZxc0f98Ok+khh0U4zwcAswO9vmJj82/f8CSd6Pzgwg+XAfebjEbwfwALDeu21ugzA5eZUiuSwaKeZquRgvIKFNIdBENNKITNMRIP71l+c0E2AMUUsDxTGstdHVj9ybyKFRTfNBBiW9MnRHekFgb/w/ZgXmIhqoTvaX/RdLMZDD+3TsgO/3PB+KItFM82ECuz+3DoG6bJBCpnhAMI83HvJqJ6f+1iAsrUEAyqNRTPNBOPh3h9R+RmmWopnBkFcDWPrJYtlWjtMUdP4LoD8uDhaaSZr5vvbqAveW+6kkZn1TMO3AbWvYF/g73v8+1TIGfJYdNNMwU/BjvspmWkamZU29GswFjAn+/4Y9cXTQwGLZpopfGTUhVYQ9YvJrO597eFA/xxQ3XkTJ1RUsBSTZipRx9cns2UKmXnMHJFDijulhKVc/ioizQRy9P1/ZGYRmfGw1FK8KTUsNDIrImcO0+fNe7qmiMzQ+tM51qK899DspKuL6rgU1c3EkBloAPfxrKqbf+q9NkHxp+gonIw0GlPFUlg3kxmSWUdAZkf8Qn9ANYtyMszHB0oXArZQxYJpJp4vpA7mJiCzKY/MrGscuJP3Hd9WHmpTpAv+21TGUrb100wumJDMFkkyo2Z/EZQGGB9mIPAsc2EprAFgFXhm8KqjZI8mqGM8UN8SPUqKpUe/3eoAXXB7w9SxUDIrogGAJbN9lMxcNxl9fgxiDqHP3zyh1wzMzKO+HFgKSDN5YBgyO7Bkhh/s9wcvuNzACCGWJjm6/9I8tbjUlwdLYd1MEP4GGvEaDrbV8NtoaIw8BP33YmSrEYTInKmRCwtGZilpFAUwIZn1QzLDYbkeXjUsN3cxg0kGWFqY6ndTFxRQztxFUuzvYhoAwLH3yawXkplVtdicEkwysC+HYF67gJIXy4ulsNbskMwe4mTm44VJ1mn1ySpyP60YOQamoG4m1A2fzE58zwy+ckDazqwm5cWSO80UzzeyZDbgDzZMsj7QcObdcmPJmWayruKPxJLZgTvYOMn65E/mlM6PpZxnnQnYx038mcBd8cmsww0zcZItyUi//pImv8pkZo14bmRIZuhmJn9lrqTqAjpYcpCZeeRWhDcBmfV4ZIZv4Dn7RlrjopxmgtlS41SEWTJrccgMP5coNGphUU4zoRYfOPCx6O2T2Z4z2NaR1LOvrocF00wqDQDWinRavEnGktkgOdhWXbeHREaU1plQ16rDbTtgyAxTs0l+kLi8LhZcNCedZsIphkaEp2MMmQEzr/I0ZebB0p07DJj0NFPkkSxCjP00Psk8fxKX3/YDZs6TU8wXV7L/m5pmql8xCy1gijWNQY+ZZOjxVn1PnyGzhXprRm4sY2Zg0tJMFjay3I5cQBboxANgoZPMojBmo8kqeBMsmfEDx7NgIV2bBXNHVgIsM381OgKyMB8BWFqgYY2r0a3/mU+3LJntc+QUc2J5jK4AEKaZMAnx8LB/854au8h71Oui8rp/2LOcxZJZU90Nz4mFtNmBSUkzQbROlWDawpUjC4oFn/Owp8XIWI2LITNgZtUCSR4s8OTkPvKTlMgM3jXYlAEyVAf/QCwGzd4v9khYEQ7EHLJPZh1lMsvC0uX9G86PHTswaWkmWqt7CK267xHXDtNOYjiRzF6NgJnVCiTpWOz2He8jxPIRW2ciTDNZENLvvbx2gMUtQ3JSdiyZLRTJLAPLLvb+3UEAu0zIZfQDIDNBmsmr1fWbb1Mfi1t65KZSMfvqj+FSjcwysFzGFMN9bLBkN/GBKdvCBgBkZlp4IG7JceH+d8BPcWM3g09me6WcYgaWbVwxfCylxMCkRGY4cdxWeNo/tqd/P4nSBdjN4JPZQcUNT8fizOOMRbFgP+ko8UEamY3czjFGemKyYMjMeFMokGRjiZoSD8sIXcH4iInTTG7fQURSanUsmfUVyEwCy2P80wpGrOC/Jz94IoTnrFvX5OCOBVWEN9rlIq7VRcgsboJyY7ERS9T5crHAKwV2ShgffjeTeUNtf7/5Cmqw6Pg0JqzVRcnsQZrMMrCsEctL7OMuvTrwDRvHeMJJM6GydJCT6KA0e6556Ym6wNzfMGR2kiWzTE5ODgz6YzA7YCJ8J9eZJcnMJbHA8Ht2n3a5CGp19Fd/QjIbSJJZBhZ4tEnC+br03HQOLSQjMzQuC+Pt4BOT78MAupOgVkd/VmfI7CCXU8jyx2AIYO6u2cmEhIBPYF7zJlkszeQ1T6BFmT4sPSzT1hS1f4r+o8hLYcnMeJWq9mZgqbyTKyxesbMMvBWaRLRGCdtPP2bXmSB1nxAGXSuOLhliwb/WqNPfT2HmK+Kyn8vMEmSWtWbkCUwJgPliwXhpVJw9SWeNdjMF9g2m/evei7yuJ0i0gKVH/kzcf3rbD8TMzJKZsJdPAQvoBnavwq13/neQ2+i7xFnA8TzZNJM1CSJkrD56MfIet26rh0GyKCWJ3Qw+mbV8MrN8UcaCg2C5r+ipW7HxycGG+Kl4Qua8gQnTTNZwMxnN3MwFXdHbQizu02MfOwLapMTCjGcGBI7XqDZms6vRaHiToyYOyoGDi3E7eVx37UqlHeR7TDA9SeUvs2TG1lDdnFKz12NcLAQkTutFyAyY+UgYUa+JwyRzlaNBL/Tz/fEZzHBzRe64WERpJgsrwvCGpQudqJIBmSF7HFCazeaAp2eZc8z+Jd4bvFj5+SHvtZpHLpF5w8mx6W4OllctEoK5CMkM0ze++qACJQxo9rqkuV9ds6zZ8Pq42fwJ8lkr8i70SnnrTGhufKG0AIUlMyya9QIwg8R1svMw9k/wHumyk3D+mxte1On9iptmgkkGz6BUSwcf2+u3DhfQ+HMupv8SWLaiCAI4VqAvZUFkZmFbv8IUo7IKR6OFC2iWp9NpD5Ko08issfoQ2ClgmSchFm6aiXbtKGa9I2S2J1GJEIwEFpwu3AgLHmzLsy/+OxgnI3prpZ4nRpMZkFkTfaKO1w+8jKZ+ZPKWEPvyMojoMPHsfggmmWaCSZa9TjKOBQfgEGoJ07M8iAyyVA4W3EXOxMDnEk8xKoluJhhLiUXSMQElGQRk1mEGCVMbTH1Zco3VBweM+UdoXjzhRWbKbSc4lZcwHD6ZATMPpj2UxWJxYnVSDouNK3ni7hzo5DhjXIroZnIzhf3ILgashNUAyTy/3f0lz7Hi41Ui3ZeUAvZmwvu4tsXXE6D1Q8+T6UMYc8rWLOzuN9lEdqjAxg5eFSAqdJ2JFhi4Dyr+A2Mn994CWiqnwCbLr7Eqf0QnP6j+b8YUo2B015lApHCiz98MyewQWhz8H28ay9eSbOcR3Mrwscxb8iiBJU83U0TgPqgpr00grWCHmbdwVyNUJddkKq1LmrNLNIHGOKkLzjvQ3M4EvHH6wCd86GX4/Ky4LrPauqTdV2gewIRnqj4VzXUmlqcuPar/vp5MWSZb/aGuvFq9Epusguiclx7jvwKtdSZ1T1280fDJDLlgcnE1a9SrlmkK5ljq8zkk6BWs8rMwXDBq3UzRYWlQPX/zuSww+ie6XxZr9OJYnPE6dZOFsGG8Tn5lsdBuppwqg+blFTwXd3CmjGc2iPf6xbHYa/LiiJ/RefHDD3hfGR4MI3Y59zoT2roxWFAuo1EpWwDIwAIu1Lt4njljv10E7iEMKjlg8i+a8/pQPC5Do++RWS8LS9n5IeSrLSJbwHIMsMiZF++H+cmMgmn6XIYLMnqyWO7wLewEjwlYvJ5nRSw660zo9qV9hstco7/M0hevFEYEDODM/QuoYhGkmaQEt2N4o+ri7UhA9otpi8Tbr5NY2q4BmnPBRLCIExdcsd9zb2eCYJo+l5GLZ89Ixr6VtC+VX/eLTxUOAwAW73mAxxR0n2LRWDSHOeAa1ZM3sjHNGebcb+NTNonFefJOg7nn0BnoyyRoKZTnZA+MRmRGE9quuuDyJNOqlhKvhbtP72hGR/Frl3hYwHIT2P1vtTmmF5khGFddhFfg+GOVHwKjSIsjT3bscQHLUN2HCS+tsZ0JgBm4pQvRN3h7Ds+xt9Ns0DrQ1ol4AQwWa0PKyqKznQnd9OYtZe0Iz0/uUq6yzOoQ0Yy7lRAOgwXil9TsGF/E3UxSYERbkAixgNPlVYJKF7ia8X28KzsVB0bIBovnvxeI9+TilygWnUVz2PWQshaShwXu5/fowlS7oaT2ef8yns+327sguQbxvlRcGQejk2YCMCnLk7ixGM6koBJsla4mvNqadaFqLL2L66SZzGHKTwX7J/+y784yS7ORvy9TiGUmlYdJitbhTGm/E2DZxd4dLfrOLoY3t8+Bt1tNdjBJjsyZDmcSxPvcBUe0Bz/cxtk8knUuLAXtmiuLBVP7WXtpWzeCkng2mCJ2zZXHghMhIxKEsOIr76K5sxzOJM4pYVB2m+pw1DNqSSlylsOZUvJjGAmm7nFsPmcWLcRgznA4U1qur3L5RcjmgttHg2KNyE/ulWa4zqTggUnNW9rlJ7QoQ8GuuqJGJSk5w+FMWb1wbZrKeB41eG1OMMkSfb3yYAo/nCmzt6fSfnJT6RNv80zm9titks9cohR+OJNE34Vjrx89/+X5ZhRdf59dskyRog9nktt31LF38/u4c1mi5jJHQBaCEa4zOR8WCqfitC/nL++RVI4lUUtOvWqBhzOp1V9s23EqL5GGFuzEzK8xhR7OlGfPrjtWY3Fg4i3ySmCKO5wp1z5Xv+wsw+bl3DamXOThTLmw7KJtU0Q9T8ZKYYcz5VpfiSrDzDKwMWONWVbg4Uy51u+zTSi0vUtnlmmlmbSx4BwP40JU/x8NKMXtzZRv/7HvyCy74i2QUwFTzOFM+bDgChhmlTvtkNdSmaIOZ8q5lxpr41Bl+LUn2esVcjhTPiy0eMZOi6OwKigJpohdc3PuQ4JpGqb7gC7v1AFTSJoJsbyq+7rIPey+EFZ9owmmgF1z6+RQqkn058WFLgtlxKqv9HRGP80EIfugNJBtOGIEeTR6pdIzSW0/yRLtNBOeMFna57DbOCeqMTC3hHxoBAC6u+biyZ+lU468MJqY+MWw1EMuNfZm0ts1F2z2stTKURQCfUnubmZi58qLnT/NpBWZ4WkmpZ56jhtvy0kI0Xn2dcnrcpC6qtauudYN6ZWm4uVFIhFu1UNPErlvy6Gx7dgYau2aC97HtGSoVuptR+xAWSWsPj9mo8HkzuVl14lMCZ00k7kiRsk4xEg5/TFsZ/2ZZgvMBvY53O3S0ThdN4f4O4+MjUaaCY+IKhn7KJHZ267wOWynvAUkx7SZYJmNayylz73VpTyprINi7k+kWS13mgnMSxOwPETXSgHfvuwqHLNnO15GdphxAp3ftXG/xUYHDh40jGRyNZvRGvWW7fnKG5nRE9VKxjS2qwB4reR73sbH8J/DxmTfboypPnItcYqmZdZHtEHo+2ndxkYHOxTHqVzisc80O23Wr6Nr6vOmmawheQAsRmzFBF4OB/9xvsNVuyDl9uX8zsspyx5yDo954XUGfDyOt+vdrt1u7y7X8/HjN/PuLdwPgtXXnGkmPLoLscQUhrr0oXwxf58oHddu4a7ak8gyYk9YB99axTaay5dmwp6sEnZlxXonu5zb4wQvKZ9sTM81a1yNhpPrFXOpyFfiGxrlSTNR1UcsnbiFwXG+rs4uhpPb5+Pxz/PkBjfdy310rrs9H0ipCgLDFd2i+iJRLVBPM4EHs6RYjCZn2yqIjbwnoOvviz8DOHiMWXyZQ55dc/EwRYqllXTJfopL9GZJPbHyLMfhTLSFsWRwJpmbnsgAg6pQrdfr8ie3Cp8jvoBWedfcGd2xqeQuWojHMPhqyJVY12HSNUa3rj4fJ1dVnfPOSTLqUN01l24N4GJZJFOPFMykzn1GtHHDTZTkGrnRxEnZvb3Krrl0ywYfi8GpbzltbLu+iVf3kRAao2eSEBl/gP8gRw4WW+VwJrrLQYDlxFm/btvU+/ozmpU8KgNKA6YO+vzu55fgGdjd3dr1bib5KimAhRPZqqSZvCnmYelwK8JerwK+9NvJzQSsTTAK3+NdxXcc0VvrzoH5kMdzYNlwN2dRSDNZ3rlYJX8xKS/qtyvd8WdyOt3Pu3FHGlzGLXg7z3kmGuFnT6TTTOAju3uvlYJVftxgA1/5evz4/vvz9fXz+fH4tL3sVngRAbzIMvpx6ovaq6JqlGyaCdzTBYsFaFmUjqFuOjw+/OF67/yv4c1xwzLV8AN7hAR5Ncl1JnV/rbKPZarVQ+GJ0/1W9hdEm0yVZdNMoPmnKBYYGJ0eCv/uZeUgV7D5l3s5qcgsWGodYOlr9VAEd2+rDow1SdnPRCLNZF0EO04GWIDK8reDhQIKm32ORuRZjmn7mfC2M4n9fhOs7A2xGJrVbVdwcxxVFzet0JB1OBMMi78ZJoulpddDEWBJnsvk3jUU9l9n5Cf1rk764UzMsLBYjEOutRNRgTnGMzFuqDwa3gxHoxmrAbiDaepN0yMzYI5gWCJYpvrqb3c5nodlVi9uI55D+JmZqi70kqlkxm5+w2IBF1N1dV5cMPCI3ddP/b2/zLfr9Xo7f2KsBkb7WXW5lDSTOWS3zY1gMWqaswwdwtg7dBPM9+uun/Jz0NHyTxgAo8/dCDz6gp74R1XTn3dEWKZ6XIbWJWoqcUdfQj6iqXLa60RTI1h+kij9itaZmNfBHhhJLMaS/Og1HUY7KKwqpvrm8WQ7ZhMnswZdwCpX+eVuZwIO8pshxmI0JcY8BUrUS7eqGElzipiVuR8HyZGNgMzYXe84WIzchXqaIYiuZ8KN0MglTwOd7vzj6/duLVsQ5EVm5iTcMoaPZSpev58qtKYiCwWfriKIgwSXT0Rm3lZLaVhwWzx1K4NrL8kmOsHoQZS53gsXTCzNhF04vSws4GR+ZhT6EuJ07wm5LiWhCPebUJdYmsl8js0wLhbQ/3ulR7Dp/IqdHYR0+1lAFBHepfzDRGZgJWvx5+ZhAZOpQmZOFwP96Fo5tzquOrwZYJh1JqgsfSksHYV+cFoij+fGaEOJVuciT5hdc+vsJmSpWJDM5NqO7crlN808R9gSV2DotfrxJSSzlR/jZ2ORBGNXdvckUVimDVjfBWo9A+aO7kbAOYkhBQuCybKZHpJ4Ipk6WU8avWRpQnfNpUd0K2DBjXFSR8ZDcoyVY6kz+ZncK6Mgoc7MMOIdS2DBkUnRXi/XfBGbXuZshQt8zjMoFAyt2E+5TyzGgmBE7VhO9wUveRPbKJLGKnfdc2hKIBgw8KGkYUEw99yUa2VLqxlRRXHjx/uMrh5tKPOE6yKFxei/kneO6a4k2mKwUoabA2X1J+lDGYuhpGMxOgfykyBXahwhnPAzRKZZn2Gl7Hcu7nAqCspTCpQMLPScz3gs5bZlHK8nw+FoNBxOaIXp82nnnFHlXcFNNgW6IoMFd/mLcrO9jdeWvl+2ieLSGcS271OhZGPBTYzuWCfRbm/n45c7lMeX8fwSm6pyd7+qQOl+kjeuXZHHgnQW6b7D4lIgabWlQgVD8EP6g0pgoUqTyKX8ZUEujsdeubAYSzAc5zWB6WLbj+yxCVpYjOmrVoO7pjjtz3StV8JCt8p7LDZOlBUb51czVesVsdCdvqXzWQWK0/0gkVRrAVgoBfx1rbHR93vLnl+qWOjxGPPzG0VG6KBk8VcuLFRrfnOvpFAW2x5LD4o6FmN6kF9JoYuksv6R1JR8WIADgJ5fumefaRCDvxMySCTBCsVCLSd5Oi8am8bgNbF/XxQWo7Mn7jFd50OCqdBMQ18EFg/Ny3nQwOzCvIiCouhh8dCcISZ2nMv7XEg0sACaE1a6t3aBimNXyvPPHLNLGwtIC89wfyqIom2nssNU1SGZ9f4bWMAVGGDNe1vWhYPNkGPsIt5Lm8bCsRhGH6cauVtrwKGNtNgXXMs3uQrDAtKjp2Xd5cpg2HbF3o2x8PF6yj8kxWEBWeBcIx/jXVkBD4yH3XaXb73pAjGKwwKy2Hvdy5du70v6aDiO072c32GLNmku9YEYhWIBmS6bbsbsEQDZ7k7FQabGX8fnVCrYN3/ndnEfTmqOSooUiwWltxz4OcC7p/n2ctfuetJu77Dl6vH9x/38dbAsDAdK8VhQ+ovloBZPb7Iy2Ld6EhG8mpwHiyv96UPrtN8PDocayOEwGOz3y9ZiquLHq8j/A1p7VaBls1xQAAAAAElFTkSuQmCC">
            <a:extLst>
              <a:ext uri="{FF2B5EF4-FFF2-40B4-BE49-F238E27FC236}">
                <a16:creationId xmlns:a16="http://schemas.microsoft.com/office/drawing/2014/main" id="{95A88A95-7039-4DA6-BACD-2E2FB89D0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391" y="3128486"/>
            <a:ext cx="460154" cy="56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Rebranding w Swiss Krono. Kronopol zmienia nazwęi logo">
            <a:extLst>
              <a:ext uri="{FF2B5EF4-FFF2-40B4-BE49-F238E27FC236}">
                <a16:creationId xmlns:a16="http://schemas.microsoft.com/office/drawing/2014/main" id="{A13E8B12-3371-4B6D-B9B6-52BAAABB5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627" y="4485982"/>
            <a:ext cx="1396560" cy="886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Tempus Polska / Żarski CSR społeczna odpowiedzialność biznesu | Fundacja  Przedsiębiorczość">
            <a:extLst>
              <a:ext uri="{FF2B5EF4-FFF2-40B4-BE49-F238E27FC236}">
                <a16:creationId xmlns:a16="http://schemas.microsoft.com/office/drawing/2014/main" id="{583437C7-84B5-43F0-90C1-9133395B9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972" y="4445734"/>
            <a:ext cx="991163" cy="991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83DDAC54-1387-46FD-B627-1D326435C81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256" y="4636514"/>
            <a:ext cx="1828804" cy="609601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C5F37BE7-1CAA-4586-A2C9-360D043DB62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266" y="4217695"/>
            <a:ext cx="1219202" cy="1219202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1E9968F0-49CD-4227-9A93-9A825BD98EE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28" y="2910399"/>
            <a:ext cx="1219202" cy="1219202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64E39A16-7FB3-4A0F-AE40-EDF0A24E5C0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799" y="1774490"/>
            <a:ext cx="1828804" cy="609601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6D94636B-6879-40B9-B85E-3A980105F39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187" y="5751514"/>
            <a:ext cx="4834269" cy="61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0097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tytuł 1"/>
          <p:cNvSpPr>
            <a:spLocks noGrp="1"/>
          </p:cNvSpPr>
          <p:nvPr>
            <p:ph type="subTitle" idx="1"/>
          </p:nvPr>
        </p:nvSpPr>
        <p:spPr>
          <a:xfrm>
            <a:off x="1573575" y="4073236"/>
            <a:ext cx="7766936" cy="1957983"/>
          </a:xfrm>
        </p:spPr>
        <p:txBody>
          <a:bodyPr>
            <a:normAutofit/>
          </a:bodyPr>
          <a:lstStyle/>
          <a:p>
            <a:r>
              <a:rPr lang="pl-PL" sz="1200" dirty="0"/>
              <a:t>Fundacja Natura Polska</a:t>
            </a:r>
          </a:p>
          <a:p>
            <a:pPr>
              <a:spcBef>
                <a:spcPts val="0"/>
              </a:spcBef>
            </a:pPr>
            <a:r>
              <a:rPr lang="pl-PL" sz="1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Tomasz </a:t>
            </a:r>
            <a:r>
              <a:rPr lang="pl-PL" sz="14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Żółkiewicz</a:t>
            </a:r>
            <a:endParaRPr lang="pl-PL" sz="14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pl-PL" sz="1200" dirty="0"/>
              <a:t>Prezes</a:t>
            </a:r>
          </a:p>
          <a:p>
            <a:pPr>
              <a:spcBef>
                <a:spcPts val="0"/>
              </a:spcBef>
            </a:pPr>
            <a:r>
              <a:rPr lang="pl-PL" sz="1200" dirty="0" err="1"/>
              <a:t>biuro@naturapolska.eu</a:t>
            </a:r>
            <a:endParaRPr lang="pl-PL" sz="1200" dirty="0"/>
          </a:p>
          <a:p>
            <a:pPr>
              <a:spcBef>
                <a:spcPts val="0"/>
              </a:spcBef>
            </a:pPr>
            <a:r>
              <a:rPr lang="pl-PL" sz="1200" dirty="0"/>
              <a:t>Tel. 608-238-599</a:t>
            </a:r>
          </a:p>
        </p:txBody>
      </p:sp>
      <p:sp>
        <p:nvSpPr>
          <p:cNvPr id="7" name="Podtytuł 1"/>
          <p:cNvSpPr txBox="1">
            <a:spLocks/>
          </p:cNvSpPr>
          <p:nvPr/>
        </p:nvSpPr>
        <p:spPr>
          <a:xfrm>
            <a:off x="1539893" y="2365093"/>
            <a:ext cx="7766936" cy="10968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2800" b="1" dirty="0">
                <a:solidFill>
                  <a:schemeClr val="accent1"/>
                </a:solidFill>
              </a:rPr>
              <a:t>Dziękuję za uwagę</a:t>
            </a:r>
          </a:p>
          <a:p>
            <a:pPr algn="ctr"/>
            <a:r>
              <a:rPr lang="de-DE" sz="2800" dirty="0">
                <a:solidFill>
                  <a:schemeClr val="accent1"/>
                </a:solidFill>
              </a:rPr>
              <a:t>Vielen Dank für Ihre Aufmerksamkeit</a:t>
            </a:r>
            <a:r>
              <a:rPr lang="pl-PL" sz="2800" dirty="0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8120" y="785454"/>
            <a:ext cx="3024336" cy="59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0059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43627"/>
          </a:xfrm>
        </p:spPr>
        <p:txBody>
          <a:bodyPr>
            <a:normAutofit fontScale="90000"/>
          </a:bodyPr>
          <a:lstStyle/>
          <a:p>
            <a:br>
              <a:rPr lang="pl-PL" sz="1800" dirty="0">
                <a:solidFill>
                  <a:schemeClr val="tx1"/>
                </a:solidFill>
              </a:rPr>
            </a:br>
            <a:br>
              <a:rPr lang="pl-PL" sz="1800" dirty="0">
                <a:solidFill>
                  <a:schemeClr val="tx1"/>
                </a:solidFill>
              </a:rPr>
            </a:br>
            <a:r>
              <a:rPr lang="pl-PL" sz="1800" dirty="0">
                <a:solidFill>
                  <a:schemeClr val="tx1"/>
                </a:solidFill>
              </a:rPr>
              <a:t>		     </a:t>
            </a:r>
            <a:r>
              <a:rPr lang="pl-PL" sz="2400" dirty="0">
                <a:solidFill>
                  <a:schemeClr val="tx1"/>
                </a:solidFill>
              </a:rPr>
              <a:t>Tutaj się wszystko zaczęło: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7800" y="2160588"/>
            <a:ext cx="5956438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2124" y="772346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93016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228600"/>
            <a:ext cx="8596668" cy="1701800"/>
          </a:xfrm>
        </p:spPr>
        <p:txBody>
          <a:bodyPr/>
          <a:lstStyle/>
          <a:p>
            <a:br>
              <a:rPr lang="pl-PL" dirty="0"/>
            </a:br>
            <a:r>
              <a:rPr lang="pl-PL" dirty="0"/>
              <a:t>		  </a:t>
            </a:r>
            <a:r>
              <a:rPr lang="pl-PL" sz="2200" dirty="0">
                <a:solidFill>
                  <a:schemeClr val="tx1"/>
                </a:solidFill>
              </a:rPr>
              <a:t>Tematyczne szlaki edukacyjne </a:t>
            </a:r>
            <a:r>
              <a:rPr lang="pl-PL" sz="2200" dirty="0"/>
              <a:t>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6302" y="1716088"/>
            <a:ext cx="6018732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2648" y="651867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94207" y="616892"/>
            <a:ext cx="8219593" cy="1095529"/>
          </a:xfrm>
        </p:spPr>
        <p:txBody>
          <a:bodyPr>
            <a:normAutofit/>
          </a:bodyPr>
          <a:lstStyle/>
          <a:p>
            <a:br>
              <a:rPr lang="pl-PL" sz="2000" dirty="0">
                <a:solidFill>
                  <a:schemeClr val="tx1"/>
                </a:solidFill>
              </a:rPr>
            </a:br>
            <a:r>
              <a:rPr lang="pl-PL" sz="2200" dirty="0">
                <a:solidFill>
                  <a:schemeClr val="tx1"/>
                </a:solidFill>
              </a:rPr>
              <a:t>Znakowanie, zabezpieczanie i promocja pomników przyrody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207" y="2419004"/>
            <a:ext cx="4884462" cy="2982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6314" y="616892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9295" y="1869534"/>
            <a:ext cx="3985720" cy="447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-355600"/>
            <a:ext cx="8596668" cy="1828800"/>
          </a:xfrm>
        </p:spPr>
        <p:txBody>
          <a:bodyPr>
            <a:normAutofit/>
          </a:bodyPr>
          <a:lstStyle/>
          <a:p>
            <a:br>
              <a:rPr lang="pl-PL" dirty="0"/>
            </a:br>
            <a:br>
              <a:rPr lang="pl-PL" dirty="0"/>
            </a:br>
            <a:r>
              <a:rPr lang="pl-PL" sz="2000" dirty="0">
                <a:solidFill>
                  <a:schemeClr val="tx1"/>
                </a:solidFill>
              </a:rPr>
              <a:t>Place edukacji, </a:t>
            </a:r>
            <a:r>
              <a:rPr lang="pl-PL" sz="2200" dirty="0">
                <a:solidFill>
                  <a:schemeClr val="tx1"/>
                </a:solidFill>
              </a:rPr>
              <a:t>rekreacji</a:t>
            </a:r>
            <a:r>
              <a:rPr lang="pl-PL" sz="2000" dirty="0">
                <a:solidFill>
                  <a:schemeClr val="tx1"/>
                </a:solidFill>
              </a:rPr>
              <a:t> i wypoczynku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1827" y="530074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902" y="1728027"/>
            <a:ext cx="4673981" cy="302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2888" y="1728027"/>
            <a:ext cx="4965653" cy="302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931178"/>
            <a:ext cx="8596668" cy="243280"/>
          </a:xfrm>
        </p:spPr>
        <p:txBody>
          <a:bodyPr>
            <a:normAutofit fontScale="90000"/>
          </a:bodyPr>
          <a:lstStyle/>
          <a:p>
            <a:r>
              <a:rPr lang="pl-PL" sz="2400" dirty="0">
                <a:solidFill>
                  <a:schemeClr val="tx1"/>
                </a:solidFill>
                <a:cs typeface="Arial" pitchFamily="34" charset="0"/>
              </a:rPr>
              <a:t>			Ochrona obszarów Natura 2000</a:t>
            </a:r>
            <a:br>
              <a:rPr lang="pl-PL" b="1" dirty="0">
                <a:latin typeface="Arial" pitchFamily="34" charset="0"/>
                <a:cs typeface="Arial" pitchFamily="34" charset="0"/>
              </a:rPr>
            </a:br>
            <a:endParaRPr lang="pl-PL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35529" y="651867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Users\PC\Desktop\do prezentacji Zgorzelec\ochrona obszarów Natura 2000\003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0341" y="1931988"/>
            <a:ext cx="5822156" cy="3881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782167"/>
          </a:xfrm>
        </p:spPr>
        <p:txBody>
          <a:bodyPr>
            <a:normAutofit fontScale="90000"/>
          </a:bodyPr>
          <a:lstStyle/>
          <a:p>
            <a:br>
              <a:rPr lang="pl-PL" b="1" dirty="0">
                <a:cs typeface="Arial" pitchFamily="34" charset="0"/>
              </a:rPr>
            </a:br>
            <a:br>
              <a:rPr lang="pl-PL" sz="2400" b="1" dirty="0">
                <a:cs typeface="Arial" pitchFamily="34" charset="0"/>
              </a:rPr>
            </a:br>
            <a:r>
              <a:rPr lang="pl-PL" sz="2400" b="1" dirty="0">
                <a:cs typeface="Arial" pitchFamily="34" charset="0"/>
              </a:rPr>
              <a:t>	 </a:t>
            </a:r>
            <a:r>
              <a:rPr lang="pl-PL" sz="2400" dirty="0">
                <a:solidFill>
                  <a:schemeClr val="tx1"/>
                </a:solidFill>
              </a:rPr>
              <a:t>Zagospodarowanie terenów zielonych</a:t>
            </a:r>
            <a:br>
              <a:rPr lang="pl-PL" dirty="0"/>
            </a:br>
            <a:br>
              <a:rPr lang="pl-PL" b="1" dirty="0">
                <a:latin typeface="Arial" pitchFamily="34" charset="0"/>
                <a:cs typeface="Arial" pitchFamily="34" charset="0"/>
              </a:rPr>
            </a:br>
            <a:br>
              <a:rPr lang="pl-PL" b="1" dirty="0">
                <a:latin typeface="Arial" pitchFamily="34" charset="0"/>
                <a:cs typeface="Arial" pitchFamily="34" charset="0"/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pl-PL" sz="15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9826" y="651867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C:\Users\PC\Desktop\do prezentacji Zgorzelec\ochrona obszarów Natura 2000\2014-10-29 13.39.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782167"/>
            <a:ext cx="7264400" cy="4086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371600"/>
          </a:xfrm>
        </p:spPr>
        <p:txBody>
          <a:bodyPr>
            <a:normAutofit fontScale="90000"/>
          </a:bodyPr>
          <a:lstStyle/>
          <a:p>
            <a:br>
              <a:rPr lang="pl-PL" b="1" dirty="0">
                <a:latin typeface="Arial" pitchFamily="34" charset="0"/>
                <a:cs typeface="Arial" pitchFamily="34" charset="0"/>
              </a:rPr>
            </a:br>
            <a:br>
              <a:rPr lang="pl-PL" b="1" dirty="0">
                <a:latin typeface="Arial" pitchFamily="34" charset="0"/>
                <a:cs typeface="Arial" pitchFamily="34" charset="0"/>
              </a:rPr>
            </a:br>
            <a:r>
              <a:rPr lang="pl-PL" b="1" dirty="0">
                <a:latin typeface="Arial" pitchFamily="34" charset="0"/>
                <a:cs typeface="Arial" pitchFamily="34" charset="0"/>
              </a:rPr>
              <a:t>	 </a:t>
            </a:r>
            <a:r>
              <a:rPr lang="pl-PL" sz="2400" dirty="0">
                <a:solidFill>
                  <a:schemeClr val="tx1"/>
                </a:solidFill>
              </a:rPr>
              <a:t>Sieć szlaków rowerowych w regionie lubuskim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9618" y="609600"/>
            <a:ext cx="3168352" cy="61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C:\Users\PC\Desktop\do prezentacji Zgorzelec\ochrona obszarów Natura 2000\20170325_11065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8788" y="2961314"/>
            <a:ext cx="3542352" cy="2656764"/>
          </a:xfrm>
          <a:prstGeom prst="rect">
            <a:avLst/>
          </a:prstGeom>
          <a:noFill/>
        </p:spPr>
      </p:pic>
      <p:pic>
        <p:nvPicPr>
          <p:cNvPr id="5" name="Picture 2" descr="C:\Users\PC\Desktop\do prezentacji Zgorzelec\inne do prezentacji\sieć szlaków rowerowych w gminie wiejskiej Ża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6408" y="2059269"/>
            <a:ext cx="2422661" cy="4306954"/>
          </a:xfrm>
          <a:prstGeom prst="rect">
            <a:avLst/>
          </a:prstGeom>
          <a:noFill/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526" y="2049984"/>
            <a:ext cx="2475390" cy="440069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seta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3853</TotalTime>
  <Words>406</Words>
  <Application>Microsoft Office PowerPoint</Application>
  <PresentationFormat>Panoramiczny</PresentationFormat>
  <Paragraphs>43</Paragraphs>
  <Slides>23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9" baseType="lpstr">
      <vt:lpstr>Arial</vt:lpstr>
      <vt:lpstr>Calibri</vt:lpstr>
      <vt:lpstr>Times New Roman</vt:lpstr>
      <vt:lpstr>Trebuchet MS</vt:lpstr>
      <vt:lpstr>Wingdings 3</vt:lpstr>
      <vt:lpstr>Faseta</vt:lpstr>
      <vt:lpstr>Prezentacja programu PowerPoint</vt:lpstr>
      <vt:lpstr>CEL główny: wsparcie obszarów lokalnych  (ochrona klimatu, dziedzictwo kulturowe, turystyka,  współpraca transgraniczna, rozwój sektora NGO)  *robimy to co lubimy  *wprowadzamy pozytywne zmiany  *działamy niezależnie od lokalnego samorządu  *to już 8 lat działalności  *kilkadziesiąt projektów  *dofinansowanie projektów na ponad 7.000.000,00 (1,6 mln EUR) </vt:lpstr>
      <vt:lpstr>         Tutaj się wszystko zaczęło:</vt:lpstr>
      <vt:lpstr>     Tematyczne szlaki edukacyjne  </vt:lpstr>
      <vt:lpstr> Znakowanie, zabezpieczanie i promocja pomników przyrody</vt:lpstr>
      <vt:lpstr>  Place edukacji, rekreacji i wypoczynku</vt:lpstr>
      <vt:lpstr>   Ochrona obszarów Natura 2000 </vt:lpstr>
      <vt:lpstr>    Zagospodarowanie terenów zielonych   </vt:lpstr>
      <vt:lpstr>    Sieć szlaków rowerowych w regionie lubuskim</vt:lpstr>
      <vt:lpstr>     Warsztaty edukacyjne ze zbiórką     elektroodpadów i recyklingiem</vt:lpstr>
      <vt:lpstr>Prezentacja programu PowerPoint</vt:lpstr>
      <vt:lpstr>  Mikroadaptacje klimatyczne - nasadzenia drzew</vt:lpstr>
      <vt:lpstr>           Edukacja smogowa</vt:lpstr>
      <vt:lpstr>    Inne działania edukacyjne - Święto Lasu Żary 2017</vt:lpstr>
      <vt:lpstr>Prezentacja programu PowerPoint</vt:lpstr>
      <vt:lpstr>Prezentacja programu PowerPoint</vt:lpstr>
      <vt:lpstr>Jak rozwijać swoją organizację? - nasze doświadczenia  1.Zbuduj grupę współpracowników       2.Dbaj o wizerunek zewnętrzny i dobrą komunikację </vt:lpstr>
      <vt:lpstr>  3.Unikaj wysokich kosztów szczególnie, jeśli jesteś na starcie         4.Rób to na czym się znasz</vt:lpstr>
      <vt:lpstr>  5.Poznawaj ludzi i ucz się od lepszych        6.Buduj realne projekty  (cel, spójność, wielkość, współpraca z Partnerami, konsekwencja  w działaniu, podział obowiązków) </vt:lpstr>
      <vt:lpstr>  7.Zdobądź finansowanie z biznesu  i funduszy pożyczkowych        8.Kopiuj dobre praktyki  (Sieć NGO powstała już na pograniczu polsko-ukraińskim)  </vt:lpstr>
      <vt:lpstr>  9. Nigdy nie poddawaj się!        10.Co roku planuj, realizuj i bądź gotowy na zmiany  </vt:lpstr>
      <vt:lpstr>Skąd na to wszystko wziąć pieniądze?</vt:lpstr>
      <vt:lpstr>Prezentacja programu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KL</dc:creator>
  <cp:lastModifiedBy>Priv</cp:lastModifiedBy>
  <cp:revision>371</cp:revision>
  <dcterms:created xsi:type="dcterms:W3CDTF">2018-06-30T16:54:55Z</dcterms:created>
  <dcterms:modified xsi:type="dcterms:W3CDTF">2020-10-09T13:48:54Z</dcterms:modified>
</cp:coreProperties>
</file>